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9" r:id="rId3"/>
    <p:sldId id="365" r:id="rId4"/>
    <p:sldId id="366" r:id="rId5"/>
    <p:sldId id="367" r:id="rId6"/>
    <p:sldId id="368" r:id="rId7"/>
    <p:sldId id="369" r:id="rId8"/>
    <p:sldId id="370" r:id="rId9"/>
    <p:sldId id="371" r:id="rId10"/>
    <p:sldId id="372" r:id="rId11"/>
    <p:sldId id="373" r:id="rId12"/>
    <p:sldId id="315" r:id="rId13"/>
    <p:sldId id="359" r:id="rId14"/>
    <p:sldId id="360" r:id="rId15"/>
    <p:sldId id="361" r:id="rId16"/>
    <p:sldId id="363" r:id="rId17"/>
    <p:sldId id="362" r:id="rId18"/>
    <p:sldId id="364" r:id="rId19"/>
    <p:sldId id="374" r:id="rId20"/>
    <p:sldId id="330" r:id="rId21"/>
    <p:sldId id="296" r:id="rId22"/>
    <p:sldId id="376" r:id="rId23"/>
  </p:sldIdLst>
  <p:sldSz cx="9144000" cy="6858000" type="screen4x3"/>
  <p:notesSz cx="7315200" cy="96012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49234" autoAdjust="0"/>
  </p:normalViewPr>
  <p:slideViewPr>
    <p:cSldViewPr snapToGrid="0">
      <p:cViewPr varScale="1">
        <p:scale>
          <a:sx n="56" d="100"/>
          <a:sy n="56" d="100"/>
        </p:scale>
        <p:origin x="3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13" tIns="45706" rIns="91413" bIns="45706" rtlCol="0"/>
          <a:lstStyle>
            <a:lvl1pPr algn="r">
              <a:defRPr sz="1200"/>
            </a:lvl1pPr>
          </a:lstStyle>
          <a:p>
            <a:fld id="{D848B680-AAAF-46F3-9FE7-3C9E8BDF3201}" type="datetimeFigureOut">
              <a:rPr lang="en-US" smtClean="0"/>
              <a:t>11/13/2019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13" tIns="45706" rIns="91413"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13" tIns="45706" rIns="91413" bIns="45706" rtlCol="0" anchor="b"/>
          <a:lstStyle>
            <a:lvl1pPr algn="r">
              <a:defRPr sz="1200"/>
            </a:lvl1pPr>
          </a:lstStyle>
          <a:p>
            <a:fld id="{1A3AB927-B1F9-4F67-BE0A-758065043505}" type="slidenum">
              <a:rPr lang="en-US" smtClean="0"/>
              <a:t>‹#›</a:t>
            </a:fld>
            <a:endParaRPr lang="en-US"/>
          </a:p>
        </p:txBody>
      </p:sp>
    </p:spTree>
    <p:extLst>
      <p:ext uri="{BB962C8B-B14F-4D97-AF65-F5344CB8AC3E}">
        <p14:creationId xmlns:p14="http://schemas.microsoft.com/office/powerpoint/2010/main" val="3614294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32" tIns="48317" rIns="96632" bIns="48317"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32" tIns="48317" rIns="96632" bIns="48317" rtlCol="0"/>
          <a:lstStyle>
            <a:lvl1pPr algn="r">
              <a:defRPr sz="1300"/>
            </a:lvl1pPr>
          </a:lstStyle>
          <a:p>
            <a:fld id="{1B1760C8-ADB8-4181-8C4A-F2B15A647A44}" type="datetimeFigureOut">
              <a:rPr lang="en-US" smtClean="0"/>
              <a:t>11/13/2019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2" tIns="48317" rIns="96632" bIns="48317"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32" tIns="48317" rIns="96632" bIns="4831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32" tIns="48317" rIns="96632"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32" tIns="48317" rIns="96632" bIns="48317" rtlCol="0" anchor="b"/>
          <a:lstStyle>
            <a:lvl1pPr algn="r">
              <a:defRPr sz="1300"/>
            </a:lvl1pPr>
          </a:lstStyle>
          <a:p>
            <a:fld id="{AB4B540D-885B-4CA0-B6EC-0107C2142622}" type="slidenum">
              <a:rPr lang="en-US" smtClean="0"/>
              <a:t>‹#›</a:t>
            </a:fld>
            <a:endParaRPr lang="en-US"/>
          </a:p>
        </p:txBody>
      </p:sp>
    </p:spTree>
    <p:extLst>
      <p:ext uri="{BB962C8B-B14F-4D97-AF65-F5344CB8AC3E}">
        <p14:creationId xmlns:p14="http://schemas.microsoft.com/office/powerpoint/2010/main" val="334812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a:t>
            </a:fld>
            <a:endParaRPr lang="en-US"/>
          </a:p>
        </p:txBody>
      </p:sp>
    </p:spTree>
    <p:extLst>
      <p:ext uri="{BB962C8B-B14F-4D97-AF65-F5344CB8AC3E}">
        <p14:creationId xmlns:p14="http://schemas.microsoft.com/office/powerpoint/2010/main" val="11073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10</a:t>
            </a:fld>
            <a:endParaRPr lang="en-US"/>
          </a:p>
        </p:txBody>
      </p:sp>
    </p:spTree>
    <p:extLst>
      <p:ext uri="{BB962C8B-B14F-4D97-AF65-F5344CB8AC3E}">
        <p14:creationId xmlns:p14="http://schemas.microsoft.com/office/powerpoint/2010/main" val="376781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11</a:t>
            </a:fld>
            <a:endParaRPr lang="en-US"/>
          </a:p>
        </p:txBody>
      </p:sp>
    </p:spTree>
    <p:extLst>
      <p:ext uri="{BB962C8B-B14F-4D97-AF65-F5344CB8AC3E}">
        <p14:creationId xmlns:p14="http://schemas.microsoft.com/office/powerpoint/2010/main" val="344250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12</a:t>
            </a:fld>
            <a:endParaRPr lang="en-US"/>
          </a:p>
        </p:txBody>
      </p:sp>
    </p:spTree>
    <p:extLst>
      <p:ext uri="{BB962C8B-B14F-4D97-AF65-F5344CB8AC3E}">
        <p14:creationId xmlns:p14="http://schemas.microsoft.com/office/powerpoint/2010/main" val="212478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 &amp; </a:t>
            </a:r>
            <a:r>
              <a:rPr lang="en-US" dirty="0" err="1" smtClean="0"/>
              <a:t>Dori</a:t>
            </a:r>
            <a:endParaRPr lang="en-US" dirty="0" smtClean="0"/>
          </a:p>
          <a:p>
            <a:endParaRPr lang="en-US" dirty="0" smtClean="0"/>
          </a:p>
          <a:p>
            <a:r>
              <a:rPr lang="en-US" dirty="0" smtClean="0"/>
              <a:t>Roberta example for </a:t>
            </a:r>
            <a:r>
              <a:rPr lang="en-US" smtClean="0"/>
              <a:t>2</a:t>
            </a:r>
            <a:r>
              <a:rPr lang="en-US" baseline="30000" smtClean="0"/>
              <a:t>nd</a:t>
            </a:r>
            <a:r>
              <a:rPr lang="en-US" smtClean="0"/>
              <a:t> bullet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Moore is a NM Parolee (Sex Offender) who is currently being supervised in the state of Washington on both probation and parole. Offender was released from New Mexico Otero County Prison Facility on  07/11/2016. Per original conditions of parole offender was to be on GPS ankle monitor for the duration of his parole. The state of Washington determined offender did not qualify for GPS due to a low scoring of Washington Risk Assessment. Also, the state of Washington does not monitor GPS. It was proposed offender be placed on monitor through a private company, but that was denied due to Washington not being able to monitor the private GPS monitoring system. Our office obtained permission from our New Mexico Adult Parole Board to remove special condition of parole Electronic Monitor/GPS. Offender has been doing well on supervision, maintained stable employment, our state has not received any violations. Please let me know if you may need any further information.</a:t>
            </a:r>
          </a:p>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13</a:t>
            </a:fld>
            <a:endParaRPr lang="en-US"/>
          </a:p>
        </p:txBody>
      </p:sp>
    </p:spTree>
    <p:extLst>
      <p:ext uri="{BB962C8B-B14F-4D97-AF65-F5344CB8AC3E}">
        <p14:creationId xmlns:p14="http://schemas.microsoft.com/office/powerpoint/2010/main" val="1287485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Matt </a:t>
            </a:r>
            <a:r>
              <a:rPr lang="en-US" sz="1200" kern="1200" dirty="0" err="1" smtClean="0">
                <a:solidFill>
                  <a:schemeClr val="tx1"/>
                </a:solidFill>
                <a:effectLst/>
                <a:latin typeface="+mn-lt"/>
                <a:ea typeface="+mn-ea"/>
                <a:cs typeface="+mn-cs"/>
              </a:rPr>
              <a:t>Billinger</a:t>
            </a:r>
            <a:r>
              <a:rPr lang="en-US" sz="1200" kern="1200" dirty="0" smtClean="0">
                <a:solidFill>
                  <a:schemeClr val="tx1"/>
                </a:solidFill>
                <a:effectLst/>
                <a:latin typeface="+mn-lt"/>
                <a:ea typeface="+mn-ea"/>
                <a:cs typeface="+mn-cs"/>
              </a:rPr>
              <a:t> &amp; Andrew </a:t>
            </a:r>
            <a:r>
              <a:rPr lang="en-US" sz="1200" kern="1200" dirty="0" err="1" smtClean="0">
                <a:solidFill>
                  <a:schemeClr val="tx1"/>
                </a:solidFill>
                <a:effectLst/>
                <a:latin typeface="+mn-lt"/>
                <a:ea typeface="+mn-ea"/>
                <a:cs typeface="+mn-cs"/>
              </a:rPr>
              <a:t>Zavaras</a:t>
            </a:r>
            <a:r>
              <a:rPr lang="en-US" sz="1200" kern="1200" smtClean="0">
                <a:solidFill>
                  <a:schemeClr val="tx1"/>
                </a:solidFill>
                <a:effectLst/>
                <a:latin typeface="+mn-lt"/>
                <a:ea typeface="+mn-ea"/>
                <a:cs typeface="+mn-cs"/>
              </a:rPr>
              <a:t>-</a:t>
            </a:r>
            <a:r>
              <a:rPr lang="en-US" sz="1200" i="1" kern="1200" smtClean="0">
                <a:solidFill>
                  <a:schemeClr val="tx1"/>
                </a:solidFill>
                <a:effectLst/>
                <a:latin typeface="+mn-lt"/>
                <a:ea typeface="+mn-ea"/>
                <a:cs typeface="+mn-cs"/>
              </a:rPr>
              <a:t>Discuss </a:t>
            </a:r>
            <a:r>
              <a:rPr lang="en-US" sz="1200" i="1" kern="1200" dirty="0" smtClean="0">
                <a:solidFill>
                  <a:schemeClr val="tx1"/>
                </a:solidFill>
                <a:effectLst/>
                <a:latin typeface="+mn-lt"/>
                <a:ea typeface="+mn-ea"/>
                <a:cs typeface="+mn-cs"/>
              </a:rPr>
              <a:t>guidelines from KS/NE in regards to CO</a:t>
            </a:r>
          </a:p>
          <a:p>
            <a:pPr lvl="1"/>
            <a:r>
              <a:rPr lang="en-US" sz="1200" i="1" kern="1200" dirty="0" smtClean="0">
                <a:solidFill>
                  <a:schemeClr val="tx1"/>
                </a:solidFill>
                <a:effectLst/>
                <a:latin typeface="+mn-lt"/>
                <a:ea typeface="+mn-ea"/>
                <a:cs typeface="+mn-cs"/>
              </a:rPr>
              <a:t>Tanja to describe how WA handles incoming offenders for recreational and medicinal</a:t>
            </a:r>
            <a:r>
              <a:rPr lang="en-US" sz="1200" i="1" kern="1200" baseline="0" dirty="0" smtClean="0">
                <a:solidFill>
                  <a:schemeClr val="tx1"/>
                </a:solidFill>
                <a:effectLst/>
                <a:latin typeface="+mn-lt"/>
                <a:ea typeface="+mn-ea"/>
                <a:cs typeface="+mn-cs"/>
              </a:rPr>
              <a:t> use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4B540D-885B-4CA0-B6EC-0107C2142622}" type="slidenum">
              <a:rPr lang="en-US" smtClean="0"/>
              <a:t>14</a:t>
            </a:fld>
            <a:endParaRPr lang="en-US"/>
          </a:p>
        </p:txBody>
      </p:sp>
    </p:spTree>
    <p:extLst>
      <p:ext uri="{BB962C8B-B14F-4D97-AF65-F5344CB8AC3E}">
        <p14:creationId xmlns:p14="http://schemas.microsoft.com/office/powerpoint/2010/main" val="3586639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Tracy </a:t>
            </a:r>
            <a:r>
              <a:rPr lang="en-US" sz="1200" kern="1200" dirty="0" err="1" smtClean="0">
                <a:solidFill>
                  <a:schemeClr val="tx1"/>
                </a:solidFill>
                <a:effectLst/>
                <a:latin typeface="+mn-lt"/>
                <a:ea typeface="+mn-ea"/>
                <a:cs typeface="+mn-cs"/>
              </a:rPr>
              <a:t>Hudrlik</a:t>
            </a:r>
            <a:r>
              <a:rPr lang="en-US" sz="1200" kern="1200" dirty="0" smtClean="0">
                <a:solidFill>
                  <a:schemeClr val="tx1"/>
                </a:solidFill>
                <a:effectLst/>
                <a:latin typeface="+mn-lt"/>
                <a:ea typeface="+mn-ea"/>
                <a:cs typeface="+mn-cs"/>
              </a:rPr>
              <a:t> (NY) &amp; Simona Hammond (MO)</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 example</a:t>
            </a:r>
          </a:p>
          <a:p>
            <a:r>
              <a:rPr lang="en-US" sz="1200" kern="1200" dirty="0" smtClean="0">
                <a:solidFill>
                  <a:schemeClr val="tx1"/>
                </a:solidFill>
                <a:effectLst/>
                <a:latin typeface="+mn-lt"/>
                <a:ea typeface="+mn-ea"/>
                <a:cs typeface="+mn-cs"/>
              </a:rPr>
              <a:t>Ms. Cooper was placed on probation in Georgia for Felony Sexual Assault of a Minor. She is listed as a Lifetime Sex Offender Registrant and her probation term is listed as Lifetime as well. Georgia submitted a Transfer Request to Nebraska in 2008, which was accepted under the mandatory Resident Family category. Her Probation Officer submitted regular Progress Reports to Georgia and, after ten years of successful supervision, submitted an additional Progress Report summarizing her progress. Also included in the PR was a request that her Lifetime Supervision status be changed and she be released from probation supervision. The Georgia Probation Officer brought the request to the court, including copies of each Progress Report and the judge entered an order releasing Mrs. Cooper from probation supervision. The Georgia Probation Officer submitted a Compact Action Request with a copy of the signed Order and requested Nebraska submit a Case Closure Notice. Nebraska submitted the CCN marking </a:t>
            </a:r>
            <a:r>
              <a:rPr lang="en-US" sz="1200" i="1" kern="1200" dirty="0" smtClean="0">
                <a:solidFill>
                  <a:schemeClr val="tx1"/>
                </a:solidFill>
                <a:effectLst/>
                <a:latin typeface="+mn-lt"/>
                <a:ea typeface="+mn-ea"/>
                <a:cs typeface="+mn-cs"/>
              </a:rPr>
              <a:t>Early discharge from supervision from sending state</a:t>
            </a:r>
            <a:r>
              <a:rPr lang="en-US" sz="1200" kern="1200" dirty="0" smtClean="0">
                <a:solidFill>
                  <a:schemeClr val="tx1"/>
                </a:solidFill>
                <a:effectLst/>
                <a:latin typeface="+mn-lt"/>
                <a:ea typeface="+mn-ea"/>
                <a:cs typeface="+mn-cs"/>
              </a:rPr>
              <a:t>. Georgia submitted the Case Closure Notice Reply indicating it was valid and the case was closed in ICOTS. Mrs. Cooper was released from probation supervision; however, she remained on both the Georgia and Nebraska Sex Offender Registries, maintaining the Lifetime status.</a:t>
            </a:r>
          </a:p>
          <a:p>
            <a:r>
              <a:rPr lang="en-US" sz="1200" kern="1200" dirty="0" smtClean="0">
                <a:solidFill>
                  <a:schemeClr val="tx1"/>
                </a:solidFill>
                <a:effectLst/>
                <a:latin typeface="+mn-lt"/>
                <a:ea typeface="+mn-ea"/>
                <a:cs typeface="+mn-cs"/>
              </a:rPr>
              <a:t> </a:t>
            </a:r>
          </a:p>
          <a:p>
            <a:pPr lvl="1"/>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3 cases that are now under Indiana lifetime supervision. The case that I used to drive things through after I took over as the DCA was IO 553857 John, Ackley. After several discussions with former Indiana Commissioner Jane </a:t>
            </a:r>
            <a:r>
              <a:rPr lang="en-US" sz="1200" kern="1200" dirty="0" err="1" smtClean="0">
                <a:solidFill>
                  <a:schemeClr val="tx1"/>
                </a:solidFill>
                <a:effectLst/>
                <a:latin typeface="+mn-lt"/>
                <a:ea typeface="+mn-ea"/>
                <a:cs typeface="+mn-cs"/>
              </a:rPr>
              <a:t>Seigel</a:t>
            </a:r>
            <a:r>
              <a:rPr lang="en-US" sz="1200" kern="1200" dirty="0" smtClean="0">
                <a:solidFill>
                  <a:schemeClr val="tx1"/>
                </a:solidFill>
                <a:effectLst/>
                <a:latin typeface="+mn-lt"/>
                <a:ea typeface="+mn-ea"/>
                <a:cs typeface="+mn-cs"/>
              </a:rPr>
              <a:t> (who spoke with the national office and other commissioners), and the Indiana State Council, we arrived at the current stance that when an offender turns over from active parole to lifetime parole they no longer meet criteria since we can’t respond to a violation report with a warrant. The counter-argument was that it was still supervision across state lines and whether it invoked the Compact or not.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553857 John, Ackley</a:t>
            </a:r>
            <a:r>
              <a:rPr lang="en-US" sz="1200" kern="1200" dirty="0" smtClean="0">
                <a:solidFill>
                  <a:schemeClr val="tx1"/>
                </a:solidFill>
                <a:effectLst/>
                <a:latin typeface="+mn-lt"/>
                <a:ea typeface="+mn-ea"/>
                <a:cs typeface="+mn-cs"/>
              </a:rPr>
              <a:t>, convicted of B Felony Child Molesting</a:t>
            </a:r>
          </a:p>
          <a:p>
            <a:r>
              <a:rPr lang="en-US" sz="1200" kern="1200" dirty="0" smtClean="0">
                <a:solidFill>
                  <a:schemeClr val="tx1"/>
                </a:solidFill>
                <a:effectLst/>
                <a:latin typeface="+mn-lt"/>
                <a:ea typeface="+mn-ea"/>
                <a:cs typeface="+mn-cs"/>
              </a:rPr>
              <a:t>Released from Indiana DOC 12/14/13</a:t>
            </a:r>
          </a:p>
          <a:p>
            <a:r>
              <a:rPr lang="en-US" sz="1200" kern="1200" dirty="0" smtClean="0">
                <a:solidFill>
                  <a:schemeClr val="tx1"/>
                </a:solidFill>
                <a:effectLst/>
                <a:latin typeface="+mn-lt"/>
                <a:ea typeface="+mn-ea"/>
                <a:cs typeface="+mn-cs"/>
              </a:rPr>
              <a:t>Transferred to NY 11/5/14</a:t>
            </a:r>
          </a:p>
          <a:p>
            <a:r>
              <a:rPr lang="en-US" sz="1200" kern="1200" dirty="0" smtClean="0">
                <a:solidFill>
                  <a:schemeClr val="tx1"/>
                </a:solidFill>
                <a:effectLst/>
                <a:latin typeface="+mn-lt"/>
                <a:ea typeface="+mn-ea"/>
                <a:cs typeface="+mn-cs"/>
              </a:rPr>
              <a:t>End of active parole was his max date of 3/14/17 (max date)</a:t>
            </a:r>
          </a:p>
          <a:p>
            <a:r>
              <a:rPr lang="en-US" sz="1200" kern="1200" dirty="0" smtClean="0">
                <a:solidFill>
                  <a:schemeClr val="tx1"/>
                </a:solidFill>
                <a:effectLst/>
                <a:latin typeface="+mn-lt"/>
                <a:ea typeface="+mn-ea"/>
                <a:cs typeface="+mn-cs"/>
              </a:rPr>
              <a:t>After nearly a year of discussions and frequent communication with former DCA Felix Rosa in NY we finally closed the case out in January, 2018.</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867663  Pace, Michael</a:t>
            </a:r>
            <a:r>
              <a:rPr lang="en-US" sz="1200" kern="1200" dirty="0" smtClean="0">
                <a:solidFill>
                  <a:schemeClr val="tx1"/>
                </a:solidFill>
                <a:effectLst/>
                <a:latin typeface="+mn-lt"/>
                <a:ea typeface="+mn-ea"/>
                <a:cs typeface="+mn-cs"/>
              </a:rPr>
              <a:t>, convicted of B Felony Child Molesting (x2)</a:t>
            </a:r>
          </a:p>
          <a:p>
            <a:r>
              <a:rPr lang="en-US" sz="1200" kern="1200" dirty="0" smtClean="0">
                <a:solidFill>
                  <a:schemeClr val="tx1"/>
                </a:solidFill>
                <a:effectLst/>
                <a:latin typeface="+mn-lt"/>
                <a:ea typeface="+mn-ea"/>
                <a:cs typeface="+mn-cs"/>
              </a:rPr>
              <a:t>Released from Indiana DOC 10/26/17</a:t>
            </a:r>
          </a:p>
          <a:p>
            <a:r>
              <a:rPr lang="en-US" sz="1200" kern="1200" dirty="0" smtClean="0">
                <a:solidFill>
                  <a:schemeClr val="tx1"/>
                </a:solidFill>
                <a:effectLst/>
                <a:latin typeface="+mn-lt"/>
                <a:ea typeface="+mn-ea"/>
                <a:cs typeface="+mn-cs"/>
              </a:rPr>
              <a:t>Transferred to TX 1/24/19</a:t>
            </a:r>
          </a:p>
          <a:p>
            <a:r>
              <a:rPr lang="en-US" sz="1200" kern="1200" dirty="0" smtClean="0">
                <a:solidFill>
                  <a:schemeClr val="tx1"/>
                </a:solidFill>
                <a:effectLst/>
                <a:latin typeface="+mn-lt"/>
                <a:ea typeface="+mn-ea"/>
                <a:cs typeface="+mn-cs"/>
              </a:rPr>
              <a:t>End of active parole was 4/26/19 (max date)</a:t>
            </a:r>
          </a:p>
          <a:p>
            <a:r>
              <a:rPr lang="en-US" sz="1200" kern="1200" dirty="0" smtClean="0">
                <a:solidFill>
                  <a:schemeClr val="tx1"/>
                </a:solidFill>
                <a:effectLst/>
                <a:latin typeface="+mn-lt"/>
                <a:ea typeface="+mn-ea"/>
                <a:cs typeface="+mn-cs"/>
              </a:rPr>
              <a:t>Requested progress report from TX parole in the month leading up to his move leading up to lifetime parole to give the Indiana agent the most current information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813252  </a:t>
            </a:r>
            <a:r>
              <a:rPr lang="en-US" sz="1200" b="1" kern="1200" dirty="0" err="1" smtClean="0">
                <a:solidFill>
                  <a:schemeClr val="tx1"/>
                </a:solidFill>
                <a:effectLst/>
                <a:latin typeface="+mn-lt"/>
                <a:ea typeface="+mn-ea"/>
                <a:cs typeface="+mn-cs"/>
              </a:rPr>
              <a:t>Fenner</a:t>
            </a:r>
            <a:r>
              <a:rPr lang="en-US" sz="1200" b="1" kern="1200" dirty="0" smtClean="0">
                <a:solidFill>
                  <a:schemeClr val="tx1"/>
                </a:solidFill>
                <a:effectLst/>
                <a:latin typeface="+mn-lt"/>
                <a:ea typeface="+mn-ea"/>
                <a:cs typeface="+mn-cs"/>
              </a:rPr>
              <a:t>, Cassandra</a:t>
            </a:r>
            <a:r>
              <a:rPr lang="en-US" sz="1200" kern="1200" dirty="0" smtClean="0">
                <a:solidFill>
                  <a:schemeClr val="tx1"/>
                </a:solidFill>
                <a:effectLst/>
                <a:latin typeface="+mn-lt"/>
                <a:ea typeface="+mn-ea"/>
                <a:cs typeface="+mn-cs"/>
              </a:rPr>
              <a:t>, convicted of A Felony Voluntary Manslaughter</a:t>
            </a:r>
          </a:p>
          <a:p>
            <a:r>
              <a:rPr lang="en-US" sz="1200" kern="1200" dirty="0" smtClean="0">
                <a:solidFill>
                  <a:schemeClr val="tx1"/>
                </a:solidFill>
                <a:effectLst/>
                <a:latin typeface="+mn-lt"/>
                <a:ea typeface="+mn-ea"/>
                <a:cs typeface="+mn-cs"/>
              </a:rPr>
              <a:t>Released from Indiana DOC 6/5/17</a:t>
            </a:r>
          </a:p>
          <a:p>
            <a:r>
              <a:rPr lang="en-US" sz="1200" kern="1200" dirty="0" smtClean="0">
                <a:solidFill>
                  <a:schemeClr val="tx1"/>
                </a:solidFill>
                <a:effectLst/>
                <a:latin typeface="+mn-lt"/>
                <a:ea typeface="+mn-ea"/>
                <a:cs typeface="+mn-cs"/>
              </a:rPr>
              <a:t>Transferred to TX 10/25/17</a:t>
            </a:r>
          </a:p>
          <a:p>
            <a:r>
              <a:rPr lang="en-US" sz="1200" kern="1200" dirty="0" smtClean="0">
                <a:solidFill>
                  <a:schemeClr val="tx1"/>
                </a:solidFill>
                <a:effectLst/>
                <a:latin typeface="+mn-lt"/>
                <a:ea typeface="+mn-ea"/>
                <a:cs typeface="+mn-cs"/>
              </a:rPr>
              <a:t>End of active parole was 6/5/19 (2 year parole obligation)</a:t>
            </a:r>
          </a:p>
          <a:p>
            <a:r>
              <a:rPr lang="en-US" sz="1200" kern="1200" dirty="0" smtClean="0">
                <a:solidFill>
                  <a:schemeClr val="tx1"/>
                </a:solidFill>
                <a:effectLst/>
                <a:latin typeface="+mn-lt"/>
                <a:ea typeface="+mn-ea"/>
                <a:cs typeface="+mn-cs"/>
              </a:rPr>
              <a:t>Requested progress report in the month leading up to transfer to lifetime parole, relayed current contact info to Indiana agent.</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4B540D-885B-4CA0-B6EC-0107C2142622}" type="slidenum">
              <a:rPr lang="en-US" smtClean="0"/>
              <a:t>15</a:t>
            </a:fld>
            <a:endParaRPr lang="en-US"/>
          </a:p>
        </p:txBody>
      </p:sp>
    </p:spTree>
    <p:extLst>
      <p:ext uri="{BB962C8B-B14F-4D97-AF65-F5344CB8AC3E}">
        <p14:creationId xmlns:p14="http://schemas.microsoft.com/office/powerpoint/2010/main" val="1315607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Roberta Cohen (NM) to provide examples</a:t>
            </a: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other example for a dual offender would be Michael Hoffman he was being supervised in TX under both probation and parole violated his probation and PVR was submitted but we had to pull teeth to get the information on parole.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Michael Hoffman NMCD 55864 – ICOTS Offender#</a:t>
            </a:r>
            <a:r>
              <a:rPr lang="en-US" sz="10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737912 – Texas (Returned to NM)</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Peter Ramon NMCD 84425 - ICOTS Offender# 916026 – Texas (Pending ABS) </a:t>
            </a:r>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Kerce</a:t>
            </a:r>
            <a:r>
              <a:rPr lang="en-US" sz="1200" b="1" kern="1200" dirty="0" smtClean="0">
                <a:solidFill>
                  <a:schemeClr val="tx1"/>
                </a:solidFill>
                <a:effectLst/>
                <a:latin typeface="+mn-lt"/>
                <a:ea typeface="+mn-ea"/>
                <a:cs typeface="+mn-cs"/>
              </a:rPr>
              <a:t>, Jessica NMCD 85410- ICOTS Offender# 954960 – Texas (Pending Release</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Ms. Stevens was convicted of two Felony Dangerous Drugs-Amphetamine Possession in Nevada. She was placed on both Parole and Probation with a Supervision Start date of 04/27/15 for both cases. However, the Parole Supervision End Date was in 2019, while the Probation Supervision End Date was in 2022. She was a Resident of Nebraska within the meaning of the Compact and both of her Transfer Requests were submitted to Nebraska. Nebraska is a bifurcated with Parole and Probation being part of separate branches of government, thus having separate Compact Offices. When both Transfer Requests were received, it was noted she would have a dual supervision case. In Nebraska, rather than having a client report to both a parole officer and a probation officer, a Memorandum of Understanding has been signed by both Compact Offices agreeing that when a client has dual concurrent supervision, the client will be supervised by Nebraska Parole. When Mrs. Stevens’ parole supervision ended in 2019, the supervision by Nebraska Probation began. In ICOTS, a Progress Report was submitted by the Parole Officer indicating Mrs. Stevens would now be supervised by Probation. A member of the Parole Compact Office reassigned supervision of Mrs. Stevens case to a member of the Probation Compact Office, who in turn reassigned supervision to a local probation office. The Parole case was closed in ICOTS, while the Probation case continued.</a:t>
            </a:r>
          </a:p>
          <a:p>
            <a:endParaRPr lang="en-US" sz="1200" kern="1200" dirty="0" smtClean="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4B540D-885B-4CA0-B6EC-0107C2142622}" type="slidenum">
              <a:rPr lang="en-US" smtClean="0"/>
              <a:t>16</a:t>
            </a:fld>
            <a:endParaRPr lang="en-US"/>
          </a:p>
        </p:txBody>
      </p:sp>
    </p:spTree>
    <p:extLst>
      <p:ext uri="{BB962C8B-B14F-4D97-AF65-F5344CB8AC3E}">
        <p14:creationId xmlns:p14="http://schemas.microsoft.com/office/powerpoint/2010/main" val="3412506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17</a:t>
            </a:fld>
            <a:endParaRPr lang="en-US"/>
          </a:p>
        </p:txBody>
      </p:sp>
    </p:spTree>
    <p:extLst>
      <p:ext uri="{BB962C8B-B14F-4D97-AF65-F5344CB8AC3E}">
        <p14:creationId xmlns:p14="http://schemas.microsoft.com/office/powerpoint/2010/main" val="2282410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Roberta Cohen (NM) to provide examples of Progress Reports “information only”</a:t>
            </a:r>
          </a:p>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18</a:t>
            </a:fld>
            <a:endParaRPr lang="en-US"/>
          </a:p>
        </p:txBody>
      </p:sp>
    </p:spTree>
    <p:extLst>
      <p:ext uri="{BB962C8B-B14F-4D97-AF65-F5344CB8AC3E}">
        <p14:creationId xmlns:p14="http://schemas.microsoft.com/office/powerpoint/2010/main" val="2434105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Roberta Cohen (NM) to provide examples of Progress Reports “information only”</a:t>
            </a:r>
          </a:p>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19</a:t>
            </a:fld>
            <a:endParaRPr lang="en-US"/>
          </a:p>
        </p:txBody>
      </p:sp>
    </p:spTree>
    <p:extLst>
      <p:ext uri="{BB962C8B-B14F-4D97-AF65-F5344CB8AC3E}">
        <p14:creationId xmlns:p14="http://schemas.microsoft.com/office/powerpoint/2010/main" val="73789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2</a:t>
            </a:fld>
            <a:endParaRPr lang="en-US"/>
          </a:p>
        </p:txBody>
      </p:sp>
    </p:spTree>
    <p:extLst>
      <p:ext uri="{BB962C8B-B14F-4D97-AF65-F5344CB8AC3E}">
        <p14:creationId xmlns:p14="http://schemas.microsoft.com/office/powerpoint/2010/main" val="1647390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Jacey/Tracy:  Check-in of where states are with 2017 Rule amendments ensuring consistent supervision-Are states continuing to see better documentation, retakes when warranted, barriers imposing sanctions like instate offenders?</a:t>
            </a:r>
          </a:p>
          <a:p>
            <a:r>
              <a:rPr lang="en-US" sz="1200" kern="1200" dirty="0" smtClean="0">
                <a:solidFill>
                  <a:schemeClr val="tx1"/>
                </a:solidFill>
                <a:effectLst/>
                <a:latin typeface="+mn-lt"/>
                <a:ea typeface="+mn-ea"/>
                <a:cs typeface="+mn-cs"/>
              </a:rPr>
              <a:t>Dara Matson (IL) to provide examples of cases where RS did not provide sufficient documentation for IL to conduct violation/revocation hearing after retaking; where are these cases now?  Stay in IL/was able to get needed documentation/back under supervision in RS after retake</a:t>
            </a:r>
            <a:endParaRPr lang="en-US" dirty="0"/>
          </a:p>
        </p:txBody>
      </p:sp>
      <p:sp>
        <p:nvSpPr>
          <p:cNvPr id="4" name="Slide Number Placeholder 3"/>
          <p:cNvSpPr>
            <a:spLocks noGrp="1"/>
          </p:cNvSpPr>
          <p:nvPr>
            <p:ph type="sldNum" sz="quarter" idx="10"/>
          </p:nvPr>
        </p:nvSpPr>
        <p:spPr/>
        <p:txBody>
          <a:bodyPr/>
          <a:lstStyle/>
          <a:p>
            <a:pPr>
              <a:defRPr/>
            </a:pPr>
            <a:fld id="{10706968-714E-4CE3-B090-18C9AF5B6808}" type="slidenum">
              <a:rPr lang="en-US" smtClean="0"/>
              <a:pPr>
                <a:defRPr/>
              </a:pPr>
              <a:t>20</a:t>
            </a:fld>
            <a:endParaRPr lang="en-US"/>
          </a:p>
        </p:txBody>
      </p:sp>
    </p:spTree>
    <p:extLst>
      <p:ext uri="{BB962C8B-B14F-4D97-AF65-F5344CB8AC3E}">
        <p14:creationId xmlns:p14="http://schemas.microsoft.com/office/powerpoint/2010/main" val="182807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398" eaLnBrk="0" hangingPunct="0">
              <a:defRPr>
                <a:solidFill>
                  <a:schemeClr val="tx1"/>
                </a:solidFill>
                <a:latin typeface="Tahoma" pitchFamily="34" charset="0"/>
                <a:cs typeface="Arial" charset="0"/>
              </a:defRPr>
            </a:lvl1pPr>
            <a:lvl2pPr marL="822000" indent="-316156" defTabSz="999398" eaLnBrk="0" hangingPunct="0">
              <a:defRPr>
                <a:solidFill>
                  <a:schemeClr val="tx1"/>
                </a:solidFill>
                <a:latin typeface="Tahoma" pitchFamily="34" charset="0"/>
                <a:cs typeface="Arial" charset="0"/>
              </a:defRPr>
            </a:lvl2pPr>
            <a:lvl3pPr marL="1264614" indent="-252922" defTabSz="999398" eaLnBrk="0" hangingPunct="0">
              <a:defRPr>
                <a:solidFill>
                  <a:schemeClr val="tx1"/>
                </a:solidFill>
                <a:latin typeface="Tahoma" pitchFamily="34" charset="0"/>
                <a:cs typeface="Arial" charset="0"/>
              </a:defRPr>
            </a:lvl3pPr>
            <a:lvl4pPr marL="1770462" indent="-252922" defTabSz="999398" eaLnBrk="0" hangingPunct="0">
              <a:defRPr>
                <a:solidFill>
                  <a:schemeClr val="tx1"/>
                </a:solidFill>
                <a:latin typeface="Tahoma" pitchFamily="34" charset="0"/>
                <a:cs typeface="Arial" charset="0"/>
              </a:defRPr>
            </a:lvl4pPr>
            <a:lvl5pPr marL="2276310" indent="-252922" defTabSz="999398" eaLnBrk="0" hangingPunct="0">
              <a:defRPr>
                <a:solidFill>
                  <a:schemeClr val="tx1"/>
                </a:solidFill>
                <a:latin typeface="Tahoma" pitchFamily="34" charset="0"/>
                <a:cs typeface="Arial" charset="0"/>
              </a:defRPr>
            </a:lvl5pPr>
            <a:lvl6pPr marL="2782154" indent="-252922" algn="ctr" defTabSz="999398" eaLnBrk="0" fontAlgn="base" hangingPunct="0">
              <a:spcBef>
                <a:spcPct val="0"/>
              </a:spcBef>
              <a:spcAft>
                <a:spcPct val="0"/>
              </a:spcAft>
              <a:defRPr>
                <a:solidFill>
                  <a:schemeClr val="tx1"/>
                </a:solidFill>
                <a:latin typeface="Tahoma" pitchFamily="34" charset="0"/>
                <a:cs typeface="Arial" charset="0"/>
              </a:defRPr>
            </a:lvl6pPr>
            <a:lvl7pPr marL="3288001" indent="-252922" algn="ctr" defTabSz="999398" eaLnBrk="0" fontAlgn="base" hangingPunct="0">
              <a:spcBef>
                <a:spcPct val="0"/>
              </a:spcBef>
              <a:spcAft>
                <a:spcPct val="0"/>
              </a:spcAft>
              <a:defRPr>
                <a:solidFill>
                  <a:schemeClr val="tx1"/>
                </a:solidFill>
                <a:latin typeface="Tahoma" pitchFamily="34" charset="0"/>
                <a:cs typeface="Arial" charset="0"/>
              </a:defRPr>
            </a:lvl7pPr>
            <a:lvl8pPr marL="3793848" indent="-252922" algn="ctr" defTabSz="999398" eaLnBrk="0" fontAlgn="base" hangingPunct="0">
              <a:spcBef>
                <a:spcPct val="0"/>
              </a:spcBef>
              <a:spcAft>
                <a:spcPct val="0"/>
              </a:spcAft>
              <a:defRPr>
                <a:solidFill>
                  <a:schemeClr val="tx1"/>
                </a:solidFill>
                <a:latin typeface="Tahoma" pitchFamily="34" charset="0"/>
                <a:cs typeface="Arial" charset="0"/>
              </a:defRPr>
            </a:lvl8pPr>
            <a:lvl9pPr marL="4299693" indent="-252922" algn="ctr" defTabSz="99939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C8069AD-F573-4543-95D7-349516E65922}" type="slidenum">
              <a:rPr lang="en-US" smtClean="0">
                <a:latin typeface="Arial" charset="0"/>
              </a:rPr>
              <a:pPr eaLnBrk="1" hangingPunct="1"/>
              <a:t>21</a:t>
            </a:fld>
            <a:endParaRPr lang="en-US">
              <a:latin typeface="Arial" charset="0"/>
            </a:endParaRPr>
          </a:p>
        </p:txBody>
      </p:sp>
      <p:sp>
        <p:nvSpPr>
          <p:cNvPr id="88067" name="Rectangle 2"/>
          <p:cNvSpPr>
            <a:spLocks noGrp="1" noRot="1" noChangeAspect="1" noChangeArrowheads="1" noTextEdit="1"/>
          </p:cNvSpPr>
          <p:nvPr>
            <p:ph type="sldImg"/>
          </p:nvPr>
        </p:nvSpPr>
        <p:spPr>
          <a:xfrm>
            <a:off x="1382713" y="757238"/>
            <a:ext cx="5038725" cy="3779837"/>
          </a:xfrm>
          <a:ln/>
        </p:spPr>
      </p:sp>
      <p:sp>
        <p:nvSpPr>
          <p:cNvPr id="88068" name="Rectangle 3"/>
          <p:cNvSpPr>
            <a:spLocks noGrp="1" noChangeArrowheads="1"/>
          </p:cNvSpPr>
          <p:nvPr>
            <p:ph type="body" idx="1"/>
          </p:nvPr>
        </p:nvSpPr>
        <p:spPr>
          <a:xfrm>
            <a:off x="780288" y="4789289"/>
            <a:ext cx="6242304" cy="45345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Date Placeholder 1"/>
          <p:cNvSpPr>
            <a:spLocks noGrp="1"/>
          </p:cNvSpPr>
          <p:nvPr>
            <p:ph type="dt" idx="10"/>
          </p:nvPr>
        </p:nvSpPr>
        <p:spPr/>
        <p:txBody>
          <a:bodyPr/>
          <a:lstStyle/>
          <a:p>
            <a:pPr>
              <a:defRPr/>
            </a:pPr>
            <a:fld id="{FA45EBD7-4D25-45DA-9854-AB62011E8B29}" type="datetime1">
              <a:rPr lang="en-US" smtClean="0"/>
              <a:t>11/13/2019</a:t>
            </a:fld>
            <a:endParaRPr lang="en-US"/>
          </a:p>
        </p:txBody>
      </p:sp>
    </p:spTree>
    <p:extLst>
      <p:ext uri="{BB962C8B-B14F-4D97-AF65-F5344CB8AC3E}">
        <p14:creationId xmlns:p14="http://schemas.microsoft.com/office/powerpoint/2010/main" val="1220672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4B540D-885B-4CA0-B6EC-0107C214262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18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3</a:t>
            </a:fld>
            <a:endParaRPr lang="en-US"/>
          </a:p>
        </p:txBody>
      </p:sp>
    </p:spTree>
    <p:extLst>
      <p:ext uri="{BB962C8B-B14F-4D97-AF65-F5344CB8AC3E}">
        <p14:creationId xmlns:p14="http://schemas.microsoft.com/office/powerpoint/2010/main" val="170504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4</a:t>
            </a:fld>
            <a:endParaRPr lang="en-US"/>
          </a:p>
        </p:txBody>
      </p:sp>
    </p:spTree>
    <p:extLst>
      <p:ext uri="{BB962C8B-B14F-4D97-AF65-F5344CB8AC3E}">
        <p14:creationId xmlns:p14="http://schemas.microsoft.com/office/powerpoint/2010/main" val="44079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5</a:t>
            </a:fld>
            <a:endParaRPr lang="en-US"/>
          </a:p>
        </p:txBody>
      </p:sp>
    </p:spTree>
    <p:extLst>
      <p:ext uri="{BB962C8B-B14F-4D97-AF65-F5344CB8AC3E}">
        <p14:creationId xmlns:p14="http://schemas.microsoft.com/office/powerpoint/2010/main" val="399496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examples?</a:t>
            </a:r>
          </a:p>
          <a:p>
            <a:r>
              <a:rPr lang="en-US" dirty="0" smtClean="0"/>
              <a:t>Jacey to provide a brief description</a:t>
            </a:r>
            <a:r>
              <a:rPr lang="en-US" baseline="0" dirty="0" smtClean="0"/>
              <a:t> of what NE has done</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6</a:t>
            </a:fld>
            <a:endParaRPr lang="en-US"/>
          </a:p>
        </p:txBody>
      </p:sp>
    </p:spTree>
    <p:extLst>
      <p:ext uri="{BB962C8B-B14F-4D97-AF65-F5344CB8AC3E}">
        <p14:creationId xmlns:p14="http://schemas.microsoft.com/office/powerpoint/2010/main" val="239028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a:t>
            </a:r>
            <a:r>
              <a:rPr lang="en-US" baseline="0" dirty="0" smtClean="0"/>
              <a:t> who say the ‘can’t supervise’ are in conflict with compact rules.  Need to consider legislation, supreme court ruling, etc.  </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7</a:t>
            </a:fld>
            <a:endParaRPr lang="en-US"/>
          </a:p>
        </p:txBody>
      </p:sp>
    </p:spTree>
    <p:extLst>
      <p:ext uri="{BB962C8B-B14F-4D97-AF65-F5344CB8AC3E}">
        <p14:creationId xmlns:p14="http://schemas.microsoft.com/office/powerpoint/2010/main" val="330924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conflict with ‘supervising as your own’ per Rule 4.101?  </a:t>
            </a:r>
          </a:p>
          <a:p>
            <a:r>
              <a:rPr lang="en-US" dirty="0" smtClean="0"/>
              <a:t>Receiving state drives when an</a:t>
            </a:r>
            <a:r>
              <a:rPr lang="en-US" baseline="0" dirty="0" smtClean="0"/>
              <a:t> offender is ‘available’ for retaking.  Stakeholder decision.</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8</a:t>
            </a:fld>
            <a:endParaRPr lang="en-US"/>
          </a:p>
        </p:txBody>
      </p:sp>
    </p:spTree>
    <p:extLst>
      <p:ext uri="{BB962C8B-B14F-4D97-AF65-F5344CB8AC3E}">
        <p14:creationId xmlns:p14="http://schemas.microsoft.com/office/powerpoint/2010/main" val="377576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do not say retaking ‘can’t occur’ it is more about educating and involving stakeholders</a:t>
            </a:r>
            <a:r>
              <a:rPr lang="en-US" baseline="0" dirty="0" smtClean="0"/>
              <a:t> in these decisions.  </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9</a:t>
            </a:fld>
            <a:endParaRPr lang="en-US"/>
          </a:p>
        </p:txBody>
      </p:sp>
    </p:spTree>
    <p:extLst>
      <p:ext uri="{BB962C8B-B14F-4D97-AF65-F5344CB8AC3E}">
        <p14:creationId xmlns:p14="http://schemas.microsoft.com/office/powerpoint/2010/main" val="31889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51A7DE-CBCF-4E5A-9013-91EA6DE6E5D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527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1A7DE-CBCF-4E5A-9013-91EA6DE6E5D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44760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1A7DE-CBCF-4E5A-9013-91EA6DE6E5D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59258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1A7DE-CBCF-4E5A-9013-91EA6DE6E5D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10582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51A7DE-CBCF-4E5A-9013-91EA6DE6E5D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7641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2277121"/>
            <a:ext cx="3886200" cy="38998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6388" y="2277121"/>
            <a:ext cx="3898962" cy="389984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951A7DE-CBCF-4E5A-9013-91EA6DE6E5D5}"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195050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2054" y="1500325"/>
            <a:ext cx="7470641" cy="91611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94804" y="241643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594804" y="3240349"/>
            <a:ext cx="3868340" cy="294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7959" y="241643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29150" y="3240349"/>
            <a:ext cx="3887391" cy="294931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951A7DE-CBCF-4E5A-9013-91EA6DE6E5D5}"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329276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51A7DE-CBCF-4E5A-9013-91EA6DE6E5D5}"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112985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1A7DE-CBCF-4E5A-9013-91EA6DE6E5D5}"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171299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A7DE-CBCF-4E5A-9013-91EA6DE6E5D5}"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37121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A7DE-CBCF-4E5A-9013-91EA6DE6E5D5}"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192316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343" y="1478132"/>
            <a:ext cx="6896006" cy="693722"/>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843378" y="2228295"/>
            <a:ext cx="7671971" cy="394866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1A7DE-CBCF-4E5A-9013-91EA6DE6E5D5}" type="datetimeFigureOut">
              <a:rPr lang="en-US" smtClean="0"/>
              <a:t>11/13/2019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B4560-3CA7-4D1F-89FC-9C7793855EAA}" type="slidenum">
              <a:rPr lang="en-US" smtClean="0"/>
              <a:t>‹#›</a:t>
            </a:fld>
            <a:endParaRPr lang="en-US"/>
          </a:p>
        </p:txBody>
      </p:sp>
    </p:spTree>
    <p:extLst>
      <p:ext uri="{BB962C8B-B14F-4D97-AF65-F5344CB8AC3E}">
        <p14:creationId xmlns:p14="http://schemas.microsoft.com/office/powerpoint/2010/main" val="274513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8925"/>
            <a:ext cx="7772400" cy="2387600"/>
          </a:xfrm>
        </p:spPr>
        <p:txBody>
          <a:bodyPr/>
          <a:lstStyle/>
          <a:p>
            <a:r>
              <a:rPr lang="en-US" b="1" dirty="0" smtClean="0"/>
              <a:t>Supervision in the Receiving State</a:t>
            </a:r>
            <a:endParaRPr lang="en-US" b="1" dirty="0"/>
          </a:p>
        </p:txBody>
      </p:sp>
      <p:sp>
        <p:nvSpPr>
          <p:cNvPr id="3" name="Subtitle 2"/>
          <p:cNvSpPr>
            <a:spLocks noGrp="1"/>
          </p:cNvSpPr>
          <p:nvPr>
            <p:ph type="subTitle" idx="1"/>
          </p:nvPr>
        </p:nvSpPr>
        <p:spPr>
          <a:xfrm>
            <a:off x="1143000" y="4745038"/>
            <a:ext cx="6858000" cy="1655762"/>
          </a:xfrm>
        </p:spPr>
        <p:txBody>
          <a:bodyPr/>
          <a:lstStyle/>
          <a:p>
            <a:r>
              <a:rPr lang="en-US" dirty="0" smtClean="0"/>
              <a:t>Presented by:  ICAOS DCA Liaison Committee &amp; </a:t>
            </a:r>
          </a:p>
          <a:p>
            <a:r>
              <a:rPr lang="en-US" dirty="0" smtClean="0"/>
              <a:t>Training, Education &amp; Public Relations Committee</a:t>
            </a:r>
            <a:endParaRPr lang="en-US" dirty="0"/>
          </a:p>
        </p:txBody>
      </p:sp>
    </p:spTree>
    <p:custDataLst>
      <p:tags r:id="rId1"/>
    </p:custDataLst>
    <p:extLst>
      <p:ext uri="{BB962C8B-B14F-4D97-AF65-F5344CB8AC3E}">
        <p14:creationId xmlns:p14="http://schemas.microsoft.com/office/powerpoint/2010/main" val="2387150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341" y="1382186"/>
            <a:ext cx="7469659" cy="693722"/>
          </a:xfrm>
        </p:spPr>
        <p:txBody>
          <a:bodyPr/>
          <a:lstStyle/>
          <a:p>
            <a:r>
              <a:rPr lang="en-US" dirty="0" smtClean="0"/>
              <a:t>Stakeholder Communication is KEY!</a:t>
            </a:r>
            <a:endParaRPr lang="en-US" dirty="0"/>
          </a:p>
        </p:txBody>
      </p:sp>
      <p:sp>
        <p:nvSpPr>
          <p:cNvPr id="3" name="Content Placeholder 2"/>
          <p:cNvSpPr>
            <a:spLocks noGrp="1"/>
          </p:cNvSpPr>
          <p:nvPr>
            <p:ph idx="1"/>
          </p:nvPr>
        </p:nvSpPr>
        <p:spPr>
          <a:xfrm>
            <a:off x="580768" y="2205318"/>
            <a:ext cx="8312220" cy="4320988"/>
          </a:xfrm>
        </p:spPr>
        <p:txBody>
          <a:bodyPr>
            <a:normAutofit/>
          </a:bodyPr>
          <a:lstStyle/>
          <a:p>
            <a:r>
              <a:rPr lang="en-US" dirty="0" smtClean="0"/>
              <a:t>Elevate issues to Commissioner!</a:t>
            </a:r>
          </a:p>
          <a:p>
            <a:endParaRPr lang="en-US" dirty="0" smtClean="0"/>
          </a:p>
          <a:p>
            <a:r>
              <a:rPr lang="en-US" dirty="0" smtClean="0"/>
              <a:t>Is your legal department or Attorney General aware of your state’s limitations and/or advising on questions related to due process in these cases?</a:t>
            </a:r>
          </a:p>
          <a:p>
            <a:pPr marL="457200" lvl="1" indent="0">
              <a:buNone/>
            </a:pPr>
            <a:r>
              <a:rPr lang="en-US" i="1" dirty="0" smtClean="0"/>
              <a:t>“How long can an offender be held on new pending charges?”</a:t>
            </a:r>
          </a:p>
          <a:p>
            <a:endParaRPr lang="en-US" dirty="0" smtClean="0"/>
          </a:p>
          <a:p>
            <a:r>
              <a:rPr lang="en-US" dirty="0" smtClean="0"/>
              <a:t>Has the issue been raised with State Council?</a:t>
            </a:r>
          </a:p>
          <a:p>
            <a:pPr lvl="1"/>
            <a:r>
              <a:rPr lang="en-US" dirty="0" smtClean="0"/>
              <a:t>Consider legislation/State Supreme Court ruling?</a:t>
            </a:r>
          </a:p>
        </p:txBody>
      </p:sp>
    </p:spTree>
    <p:custDataLst>
      <p:tags r:id="rId1"/>
    </p:custDataLst>
    <p:extLst>
      <p:ext uri="{BB962C8B-B14F-4D97-AF65-F5344CB8AC3E}">
        <p14:creationId xmlns:p14="http://schemas.microsoft.com/office/powerpoint/2010/main" val="404904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Differences in Conditions of Supervision</a:t>
            </a:r>
            <a:endParaRPr lang="en-US" i="1" dirty="0"/>
          </a:p>
        </p:txBody>
      </p:sp>
      <p:sp>
        <p:nvSpPr>
          <p:cNvPr id="5" name="Text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3785206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23441" y="2562975"/>
            <a:ext cx="4040188" cy="639762"/>
          </a:xfrm>
        </p:spPr>
        <p:txBody>
          <a:bodyPr>
            <a:normAutofit/>
          </a:bodyPr>
          <a:lstStyle/>
          <a:p>
            <a:pPr algn="ctr"/>
            <a:r>
              <a:rPr lang="en-US" sz="3200" dirty="0" smtClean="0"/>
              <a:t>Sending State</a:t>
            </a:r>
            <a:endParaRPr lang="en-US" sz="3200" dirty="0"/>
          </a:p>
        </p:txBody>
      </p:sp>
      <p:sp>
        <p:nvSpPr>
          <p:cNvPr id="6" name="Content Placeholder 5"/>
          <p:cNvSpPr>
            <a:spLocks noGrp="1"/>
          </p:cNvSpPr>
          <p:nvPr>
            <p:ph sz="half" idx="2"/>
          </p:nvPr>
        </p:nvSpPr>
        <p:spPr>
          <a:xfrm>
            <a:off x="523441" y="3577991"/>
            <a:ext cx="4040188" cy="3951288"/>
          </a:xfrm>
        </p:spPr>
        <p:txBody>
          <a:bodyPr/>
          <a:lstStyle/>
          <a:p>
            <a:r>
              <a:rPr lang="en-US" dirty="0" smtClean="0"/>
              <a:t>Conditions imposed by sentencing authority</a:t>
            </a:r>
          </a:p>
          <a:p>
            <a:endParaRPr lang="en-US" dirty="0" smtClean="0"/>
          </a:p>
          <a:p>
            <a:endParaRPr lang="en-US" dirty="0"/>
          </a:p>
        </p:txBody>
      </p:sp>
      <p:sp>
        <p:nvSpPr>
          <p:cNvPr id="7" name="Text Placeholder 6"/>
          <p:cNvSpPr>
            <a:spLocks noGrp="1"/>
          </p:cNvSpPr>
          <p:nvPr>
            <p:ph type="body" sz="quarter" idx="3"/>
          </p:nvPr>
        </p:nvSpPr>
        <p:spPr>
          <a:xfrm>
            <a:off x="4679517" y="2562975"/>
            <a:ext cx="4041775" cy="639762"/>
          </a:xfrm>
        </p:spPr>
        <p:txBody>
          <a:bodyPr>
            <a:normAutofit/>
          </a:bodyPr>
          <a:lstStyle/>
          <a:p>
            <a:pPr algn="ctr"/>
            <a:r>
              <a:rPr lang="en-US" sz="3200" dirty="0" smtClean="0"/>
              <a:t>Receiving State </a:t>
            </a:r>
          </a:p>
        </p:txBody>
      </p:sp>
      <p:sp>
        <p:nvSpPr>
          <p:cNvPr id="8" name="Content Placeholder 7"/>
          <p:cNvSpPr>
            <a:spLocks noGrp="1"/>
          </p:cNvSpPr>
          <p:nvPr>
            <p:ph sz="quarter" idx="4"/>
          </p:nvPr>
        </p:nvSpPr>
        <p:spPr>
          <a:xfrm>
            <a:off x="4679517" y="3577991"/>
            <a:ext cx="4335706" cy="3951288"/>
          </a:xfrm>
        </p:spPr>
        <p:txBody>
          <a:bodyPr/>
          <a:lstStyle/>
          <a:p>
            <a:r>
              <a:rPr lang="en-US" dirty="0" smtClean="0"/>
              <a:t>Conditions consistent to a similar instate offender</a:t>
            </a:r>
            <a:endParaRPr lang="en-US" dirty="0"/>
          </a:p>
        </p:txBody>
      </p:sp>
      <p:sp>
        <p:nvSpPr>
          <p:cNvPr id="9" name="Left-Right Arrow 8"/>
          <p:cNvSpPr/>
          <p:nvPr/>
        </p:nvSpPr>
        <p:spPr bwMode="auto">
          <a:xfrm>
            <a:off x="639329" y="4981152"/>
            <a:ext cx="7848600" cy="733663"/>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dirty="0" smtClean="0">
                <a:solidFill>
                  <a:srgbClr val="6666FF">
                    <a:lumMod val="50000"/>
                  </a:srgbClr>
                </a:solidFill>
              </a:rPr>
              <a:t>Communication!!!</a:t>
            </a:r>
          </a:p>
        </p:txBody>
      </p:sp>
      <p:sp>
        <p:nvSpPr>
          <p:cNvPr id="10" name="TextBox 9"/>
          <p:cNvSpPr txBox="1"/>
          <p:nvPr/>
        </p:nvSpPr>
        <p:spPr>
          <a:xfrm>
            <a:off x="1362635" y="5714815"/>
            <a:ext cx="6490447" cy="646331"/>
          </a:xfrm>
          <a:prstGeom prst="rect">
            <a:avLst/>
          </a:prstGeom>
          <a:noFill/>
        </p:spPr>
        <p:txBody>
          <a:bodyPr wrap="square" rtlCol="0">
            <a:spAutoFit/>
          </a:bodyPr>
          <a:lstStyle/>
          <a:p>
            <a:r>
              <a:rPr lang="en-US" i="1" dirty="0" smtClean="0"/>
              <a:t>Remember!  Offender application REQUIRES the offender agree to conditions imposed by BOTH sending &amp; receiving states!</a:t>
            </a:r>
            <a:endParaRPr lang="en-US" i="1" dirty="0"/>
          </a:p>
        </p:txBody>
      </p:sp>
    </p:spTree>
    <p:custDataLst>
      <p:tags r:id="rId1"/>
    </p:custDataLst>
    <p:extLst>
      <p:ext uri="{BB962C8B-B14F-4D97-AF65-F5344CB8AC3E}">
        <p14:creationId xmlns:p14="http://schemas.microsoft.com/office/powerpoint/2010/main" val="2854658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360" y="1406414"/>
            <a:ext cx="6896006" cy="693722"/>
          </a:xfrm>
        </p:spPr>
        <p:txBody>
          <a:bodyPr/>
          <a:lstStyle/>
          <a:p>
            <a:pPr algn="ctr"/>
            <a:r>
              <a:rPr lang="en-US" b="1" dirty="0" smtClean="0"/>
              <a:t>GPS</a:t>
            </a:r>
            <a:endParaRPr lang="en-US" b="1" dirty="0"/>
          </a:p>
        </p:txBody>
      </p:sp>
      <p:sp>
        <p:nvSpPr>
          <p:cNvPr id="7" name="Content Placeholder 6"/>
          <p:cNvSpPr>
            <a:spLocks noGrp="1"/>
          </p:cNvSpPr>
          <p:nvPr>
            <p:ph idx="1"/>
          </p:nvPr>
        </p:nvSpPr>
        <p:spPr/>
        <p:txBody>
          <a:bodyPr>
            <a:normAutofit fontScale="92500" lnSpcReduction="10000"/>
          </a:bodyPr>
          <a:lstStyle/>
          <a:p>
            <a:r>
              <a:rPr lang="en-US" dirty="0" smtClean="0"/>
              <a:t>What if GPS is imposed at sentencing, but not available in receiving state?</a:t>
            </a:r>
          </a:p>
          <a:p>
            <a:endParaRPr lang="en-US" dirty="0"/>
          </a:p>
          <a:p>
            <a:r>
              <a:rPr lang="en-US" dirty="0" smtClean="0"/>
              <a:t>What if GPS is available in receiving state, but not imposed on a similar instate offender (due to risk/needs score)?</a:t>
            </a:r>
          </a:p>
          <a:p>
            <a:endParaRPr lang="en-US" dirty="0" smtClean="0"/>
          </a:p>
          <a:p>
            <a:r>
              <a:rPr lang="en-US" dirty="0" smtClean="0"/>
              <a:t>What if GPS is required for similar offenders in the receiving state, but was not imposed as a condition at sentencing?</a:t>
            </a:r>
          </a:p>
          <a:p>
            <a:endParaRPr lang="en-US" dirty="0" smtClean="0"/>
          </a:p>
          <a:p>
            <a:endParaRPr lang="en-US" dirty="0"/>
          </a:p>
        </p:txBody>
      </p:sp>
    </p:spTree>
    <p:custDataLst>
      <p:tags r:id="rId1"/>
    </p:custDataLst>
    <p:extLst>
      <p:ext uri="{BB962C8B-B14F-4D97-AF65-F5344CB8AC3E}">
        <p14:creationId xmlns:p14="http://schemas.microsoft.com/office/powerpoint/2010/main" val="4091886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360" y="1406414"/>
            <a:ext cx="6896006" cy="693722"/>
          </a:xfrm>
        </p:spPr>
        <p:txBody>
          <a:bodyPr/>
          <a:lstStyle/>
          <a:p>
            <a:pPr algn="ctr"/>
            <a:r>
              <a:rPr lang="en-US" b="1" dirty="0" smtClean="0"/>
              <a:t>Marijuana</a:t>
            </a:r>
            <a:endParaRPr lang="en-US" b="1" dirty="0"/>
          </a:p>
        </p:txBody>
      </p:sp>
      <p:sp>
        <p:nvSpPr>
          <p:cNvPr id="7" name="Content Placeholder 6"/>
          <p:cNvSpPr>
            <a:spLocks noGrp="1"/>
          </p:cNvSpPr>
          <p:nvPr>
            <p:ph idx="1"/>
          </p:nvPr>
        </p:nvSpPr>
        <p:spPr/>
        <p:txBody>
          <a:bodyPr/>
          <a:lstStyle/>
          <a:p>
            <a:r>
              <a:rPr lang="en-US" dirty="0" smtClean="0"/>
              <a:t>What if sending state prohibits use of marijuana, but is allowed for recreational use in receiving state?  Medical use only?</a:t>
            </a:r>
          </a:p>
          <a:p>
            <a:endParaRPr lang="en-US" dirty="0" smtClean="0"/>
          </a:p>
          <a:p>
            <a:r>
              <a:rPr lang="en-US" dirty="0" smtClean="0"/>
              <a:t>What if receiving </a:t>
            </a:r>
            <a:r>
              <a:rPr lang="en-US" dirty="0"/>
              <a:t>state prohibits use of marijuana, but is </a:t>
            </a:r>
            <a:r>
              <a:rPr lang="en-US" dirty="0" smtClean="0"/>
              <a:t>allowed/or not subject to violation in the sending state?</a:t>
            </a:r>
          </a:p>
          <a:p>
            <a:endParaRPr lang="en-US" dirty="0" smtClean="0"/>
          </a:p>
          <a:p>
            <a:endParaRPr lang="en-US" dirty="0"/>
          </a:p>
        </p:txBody>
      </p:sp>
    </p:spTree>
    <p:custDataLst>
      <p:tags r:id="rId1"/>
    </p:custDataLst>
    <p:extLst>
      <p:ext uri="{BB962C8B-B14F-4D97-AF65-F5344CB8AC3E}">
        <p14:creationId xmlns:p14="http://schemas.microsoft.com/office/powerpoint/2010/main" val="256490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360" y="1406414"/>
            <a:ext cx="6896006" cy="693722"/>
          </a:xfrm>
        </p:spPr>
        <p:txBody>
          <a:bodyPr/>
          <a:lstStyle/>
          <a:p>
            <a:pPr algn="ctr"/>
            <a:r>
              <a:rPr lang="en-US" b="1" dirty="0" smtClean="0"/>
              <a:t>Lifetime Supervision</a:t>
            </a:r>
            <a:endParaRPr lang="en-US" b="1" dirty="0"/>
          </a:p>
        </p:txBody>
      </p:sp>
      <p:sp>
        <p:nvSpPr>
          <p:cNvPr id="7" name="Content Placeholder 6"/>
          <p:cNvSpPr>
            <a:spLocks noGrp="1"/>
          </p:cNvSpPr>
          <p:nvPr>
            <p:ph idx="1"/>
          </p:nvPr>
        </p:nvSpPr>
        <p:spPr/>
        <p:txBody>
          <a:bodyPr>
            <a:normAutofit lnSpcReduction="10000"/>
          </a:bodyPr>
          <a:lstStyle/>
          <a:p>
            <a:r>
              <a:rPr lang="en-US" dirty="0" smtClean="0"/>
              <a:t>Are sending states effectively communicating what ‘lifetime supervision’ means?</a:t>
            </a:r>
          </a:p>
          <a:p>
            <a:endParaRPr lang="en-US" dirty="0"/>
          </a:p>
          <a:p>
            <a:r>
              <a:rPr lang="en-US" dirty="0" smtClean="0"/>
              <a:t>‘Compact’ vs ‘Non-Compact’ Eligible Supervision</a:t>
            </a:r>
          </a:p>
          <a:p>
            <a:pPr lvl="1"/>
            <a:r>
              <a:rPr lang="en-US" dirty="0" smtClean="0"/>
              <a:t>Are there </a:t>
            </a:r>
            <a:r>
              <a:rPr lang="en-US" u="sng" dirty="0" smtClean="0"/>
              <a:t>non-monetary conditions </a:t>
            </a:r>
            <a:r>
              <a:rPr lang="en-US" dirty="0" smtClean="0"/>
              <a:t>requiring </a:t>
            </a:r>
            <a:r>
              <a:rPr lang="en-US" u="sng" dirty="0" smtClean="0"/>
              <a:t>monitoring</a:t>
            </a:r>
            <a:r>
              <a:rPr lang="en-US" dirty="0" smtClean="0"/>
              <a:t>?</a:t>
            </a:r>
          </a:p>
          <a:p>
            <a:endParaRPr lang="en-US" dirty="0" smtClean="0"/>
          </a:p>
          <a:p>
            <a:r>
              <a:rPr lang="en-US" dirty="0" smtClean="0"/>
              <a:t>Sex Offenders:  Lifetime registration vs lifetime supervision</a:t>
            </a:r>
          </a:p>
          <a:p>
            <a:endParaRPr lang="en-US" dirty="0" smtClean="0"/>
          </a:p>
          <a:p>
            <a:endParaRPr lang="en-US" dirty="0"/>
          </a:p>
        </p:txBody>
      </p:sp>
    </p:spTree>
    <p:custDataLst>
      <p:tags r:id="rId1"/>
    </p:custDataLst>
    <p:extLst>
      <p:ext uri="{BB962C8B-B14F-4D97-AF65-F5344CB8AC3E}">
        <p14:creationId xmlns:p14="http://schemas.microsoft.com/office/powerpoint/2010/main" val="394032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360" y="1406414"/>
            <a:ext cx="6896006" cy="693722"/>
          </a:xfrm>
        </p:spPr>
        <p:txBody>
          <a:bodyPr/>
          <a:lstStyle/>
          <a:p>
            <a:pPr algn="ctr"/>
            <a:r>
              <a:rPr lang="en-US" b="1" dirty="0" smtClean="0"/>
              <a:t>Dual Supervision Cases</a:t>
            </a:r>
            <a:endParaRPr lang="en-US" b="1" dirty="0"/>
          </a:p>
        </p:txBody>
      </p:sp>
      <p:sp>
        <p:nvSpPr>
          <p:cNvPr id="7" name="Content Placeholder 6"/>
          <p:cNvSpPr>
            <a:spLocks noGrp="1"/>
          </p:cNvSpPr>
          <p:nvPr>
            <p:ph idx="1"/>
          </p:nvPr>
        </p:nvSpPr>
        <p:spPr>
          <a:xfrm>
            <a:off x="555812" y="1972234"/>
            <a:ext cx="8247529" cy="4320990"/>
          </a:xfrm>
        </p:spPr>
        <p:txBody>
          <a:bodyPr>
            <a:normAutofit lnSpcReduction="10000"/>
          </a:bodyPr>
          <a:lstStyle/>
          <a:p>
            <a:r>
              <a:rPr lang="en-US" dirty="0" smtClean="0"/>
              <a:t>Are compact offices ensuring review of offender profile prior to submission of activities to ensure consistency in what is being reported?</a:t>
            </a:r>
          </a:p>
          <a:p>
            <a:endParaRPr lang="en-US" dirty="0"/>
          </a:p>
          <a:p>
            <a:r>
              <a:rPr lang="en-US" i="1" dirty="0" smtClean="0"/>
              <a:t>For example, what if probation sends an absconder violation report….is parole being consulted prior to transmission to sending state?</a:t>
            </a:r>
          </a:p>
          <a:p>
            <a:endParaRPr lang="en-US" i="1" dirty="0"/>
          </a:p>
          <a:p>
            <a:r>
              <a:rPr lang="en-US" dirty="0" smtClean="0"/>
              <a:t>NE’s MOU for Dual (concurrent) cases-Parole provides supervision</a:t>
            </a:r>
          </a:p>
          <a:p>
            <a:endParaRPr lang="en-US"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2933753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8093" y="1031478"/>
            <a:ext cx="8229600" cy="1143000"/>
          </a:xfrm>
        </p:spPr>
        <p:txBody>
          <a:bodyPr/>
          <a:lstStyle/>
          <a:p>
            <a:r>
              <a:rPr lang="en-US" dirty="0" smtClean="0"/>
              <a:t>Supervision Documentation</a:t>
            </a:r>
            <a:endParaRPr lang="en-US" dirty="0"/>
          </a:p>
        </p:txBody>
      </p:sp>
      <p:sp>
        <p:nvSpPr>
          <p:cNvPr id="5" name="Text Placeholder 4"/>
          <p:cNvSpPr>
            <a:spLocks noGrp="1"/>
          </p:cNvSpPr>
          <p:nvPr>
            <p:ph type="body" idx="1"/>
          </p:nvPr>
        </p:nvSpPr>
        <p:spPr>
          <a:xfrm>
            <a:off x="440141" y="1752600"/>
            <a:ext cx="4040188" cy="639762"/>
          </a:xfrm>
        </p:spPr>
        <p:txBody>
          <a:bodyPr/>
          <a:lstStyle/>
          <a:p>
            <a:pPr algn="ctr"/>
            <a:r>
              <a:rPr lang="en-US" dirty="0" smtClean="0"/>
              <a:t>Progress Report</a:t>
            </a:r>
            <a:endParaRPr lang="en-US" dirty="0"/>
          </a:p>
        </p:txBody>
      </p:sp>
      <p:sp>
        <p:nvSpPr>
          <p:cNvPr id="6" name="Content Placeholder 5"/>
          <p:cNvSpPr>
            <a:spLocks noGrp="1"/>
          </p:cNvSpPr>
          <p:nvPr>
            <p:ph sz="half" idx="2"/>
          </p:nvPr>
        </p:nvSpPr>
        <p:spPr>
          <a:xfrm>
            <a:off x="440141" y="2824956"/>
            <a:ext cx="4040188" cy="3951288"/>
          </a:xfrm>
        </p:spPr>
        <p:txBody>
          <a:bodyPr/>
          <a:lstStyle/>
          <a:p>
            <a:r>
              <a:rPr lang="en-US" dirty="0" smtClean="0"/>
              <a:t>Keeps the sending state informed of supervision practices; offender’s progress and behavior</a:t>
            </a:r>
          </a:p>
          <a:p>
            <a:endParaRPr lang="en-US" dirty="0"/>
          </a:p>
        </p:txBody>
      </p:sp>
      <p:sp>
        <p:nvSpPr>
          <p:cNvPr id="7" name="Text Placeholder 6"/>
          <p:cNvSpPr>
            <a:spLocks noGrp="1"/>
          </p:cNvSpPr>
          <p:nvPr>
            <p:ph type="body" sz="quarter" idx="3"/>
          </p:nvPr>
        </p:nvSpPr>
        <p:spPr>
          <a:xfrm>
            <a:off x="4646929" y="2027238"/>
            <a:ext cx="4041775" cy="639762"/>
          </a:xfrm>
        </p:spPr>
        <p:txBody>
          <a:bodyPr>
            <a:normAutofit fontScale="92500" lnSpcReduction="10000"/>
          </a:bodyPr>
          <a:lstStyle/>
          <a:p>
            <a:pPr algn="ctr"/>
            <a:r>
              <a:rPr lang="en-US" dirty="0" smtClean="0"/>
              <a:t>Violation Report REQUIRING RETAKING</a:t>
            </a:r>
            <a:endParaRPr lang="en-US" dirty="0"/>
          </a:p>
        </p:txBody>
      </p:sp>
      <p:sp>
        <p:nvSpPr>
          <p:cNvPr id="8" name="Content Placeholder 7"/>
          <p:cNvSpPr>
            <a:spLocks noGrp="1"/>
          </p:cNvSpPr>
          <p:nvPr>
            <p:ph sz="quarter" idx="4"/>
          </p:nvPr>
        </p:nvSpPr>
        <p:spPr>
          <a:xfrm>
            <a:off x="4646929" y="2824956"/>
            <a:ext cx="4041775" cy="3951288"/>
          </a:xfrm>
        </p:spPr>
        <p:txBody>
          <a:bodyPr/>
          <a:lstStyle/>
          <a:p>
            <a:r>
              <a:rPr lang="en-US" b="1" u="sng" dirty="0" smtClean="0"/>
              <a:t>Invokes</a:t>
            </a:r>
            <a:r>
              <a:rPr lang="en-US" dirty="0" smtClean="0"/>
              <a:t> requirement for sending state to retake offender</a:t>
            </a:r>
            <a:endParaRPr lang="en-US" dirty="0"/>
          </a:p>
        </p:txBody>
      </p:sp>
      <p:sp>
        <p:nvSpPr>
          <p:cNvPr id="9" name="Left-Right Arrow 8"/>
          <p:cNvSpPr/>
          <p:nvPr/>
        </p:nvSpPr>
        <p:spPr bwMode="auto">
          <a:xfrm>
            <a:off x="673504" y="4800600"/>
            <a:ext cx="7848600" cy="733663"/>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dirty="0" smtClean="0">
                <a:solidFill>
                  <a:srgbClr val="6666FF">
                    <a:lumMod val="50000"/>
                  </a:srgbClr>
                </a:solidFill>
              </a:rPr>
              <a:t>Communication!!!</a:t>
            </a:r>
          </a:p>
        </p:txBody>
      </p:sp>
      <p:sp>
        <p:nvSpPr>
          <p:cNvPr id="2" name="TextBox 1"/>
          <p:cNvSpPr txBox="1"/>
          <p:nvPr/>
        </p:nvSpPr>
        <p:spPr>
          <a:xfrm>
            <a:off x="609600" y="5791200"/>
            <a:ext cx="7543800" cy="646331"/>
          </a:xfrm>
          <a:prstGeom prst="rect">
            <a:avLst/>
          </a:prstGeom>
          <a:noFill/>
        </p:spPr>
        <p:txBody>
          <a:bodyPr wrap="square" rtlCol="0">
            <a:spAutoFit/>
          </a:bodyPr>
          <a:lstStyle/>
          <a:p>
            <a:pPr algn="ctr"/>
            <a:r>
              <a:rPr lang="en-US" i="1" dirty="0" smtClean="0"/>
              <a:t>THINK:  “What are you documenting in your own state’s case management?”  Keep the Sending State INFORMED!</a:t>
            </a:r>
            <a:endParaRPr lang="en-US" i="1" dirty="0"/>
          </a:p>
        </p:txBody>
      </p:sp>
    </p:spTree>
    <p:custDataLst>
      <p:tags r:id="rId1"/>
    </p:custDataLst>
    <p:extLst>
      <p:ext uri="{BB962C8B-B14F-4D97-AF65-F5344CB8AC3E}">
        <p14:creationId xmlns:p14="http://schemas.microsoft.com/office/powerpoint/2010/main" val="8827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37272" y="1852255"/>
            <a:ext cx="7309504" cy="693722"/>
          </a:xfrm>
        </p:spPr>
        <p:txBody>
          <a:bodyPr/>
          <a:lstStyle/>
          <a:p>
            <a:r>
              <a:rPr lang="en-US" dirty="0" smtClean="0"/>
              <a:t>Information ONLY Progress Report</a:t>
            </a:r>
            <a:endParaRPr lang="en-US" dirty="0"/>
          </a:p>
        </p:txBody>
      </p:sp>
      <p:pic>
        <p:nvPicPr>
          <p:cNvPr id="9" name="Content Placeholder 8"/>
          <p:cNvPicPr>
            <a:picLocks noGrp="1" noChangeAspect="1"/>
          </p:cNvPicPr>
          <p:nvPr>
            <p:ph idx="1"/>
          </p:nvPr>
        </p:nvPicPr>
        <p:blipFill>
          <a:blip r:embed="rId4"/>
          <a:stretch>
            <a:fillRect/>
          </a:stretch>
        </p:blipFill>
        <p:spPr>
          <a:xfrm>
            <a:off x="421305" y="2545977"/>
            <a:ext cx="8327127" cy="3338252"/>
          </a:xfrm>
          <a:prstGeom prst="rect">
            <a:avLst/>
          </a:prstGeom>
        </p:spPr>
      </p:pic>
    </p:spTree>
    <p:custDataLst>
      <p:tags r:id="rId1"/>
    </p:custDataLst>
    <p:extLst>
      <p:ext uri="{BB962C8B-B14F-4D97-AF65-F5344CB8AC3E}">
        <p14:creationId xmlns:p14="http://schemas.microsoft.com/office/powerpoint/2010/main" val="2291823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37272" y="1852255"/>
            <a:ext cx="7309504" cy="693722"/>
          </a:xfrm>
        </p:spPr>
        <p:txBody>
          <a:bodyPr/>
          <a:lstStyle/>
          <a:p>
            <a:r>
              <a:rPr lang="en-US" dirty="0" smtClean="0"/>
              <a:t>Information ONLY Progress Report</a:t>
            </a:r>
            <a:endParaRPr lang="en-US" dirty="0"/>
          </a:p>
        </p:txBody>
      </p:sp>
      <p:pic>
        <p:nvPicPr>
          <p:cNvPr id="4" name="Picture 3"/>
          <p:cNvPicPr>
            <a:picLocks noChangeAspect="1"/>
          </p:cNvPicPr>
          <p:nvPr/>
        </p:nvPicPr>
        <p:blipFill>
          <a:blip r:embed="rId4"/>
          <a:stretch>
            <a:fillRect/>
          </a:stretch>
        </p:blipFill>
        <p:spPr>
          <a:xfrm>
            <a:off x="236914" y="2921730"/>
            <a:ext cx="8681650" cy="2761893"/>
          </a:xfrm>
          <a:prstGeom prst="rect">
            <a:avLst/>
          </a:prstGeom>
        </p:spPr>
      </p:pic>
    </p:spTree>
    <p:custDataLst>
      <p:tags r:id="rId1"/>
    </p:custDataLst>
    <p:extLst>
      <p:ext uri="{BB962C8B-B14F-4D97-AF65-F5344CB8AC3E}">
        <p14:creationId xmlns:p14="http://schemas.microsoft.com/office/powerpoint/2010/main" val="1712395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867" y="1360743"/>
            <a:ext cx="6896006" cy="693722"/>
          </a:xfrm>
        </p:spPr>
        <p:txBody>
          <a:bodyPr/>
          <a:lstStyle/>
          <a:p>
            <a:r>
              <a:rPr lang="en-US" b="1" dirty="0" smtClean="0"/>
              <a:t>Training Objectives</a:t>
            </a:r>
            <a:endParaRPr lang="en-US" b="1" dirty="0"/>
          </a:p>
        </p:txBody>
      </p:sp>
      <p:sp>
        <p:nvSpPr>
          <p:cNvPr id="3" name="Content Placeholder 2"/>
          <p:cNvSpPr>
            <a:spLocks noGrp="1"/>
          </p:cNvSpPr>
          <p:nvPr>
            <p:ph idx="1"/>
          </p:nvPr>
        </p:nvSpPr>
        <p:spPr>
          <a:xfrm>
            <a:off x="778475" y="2233638"/>
            <a:ext cx="7914503" cy="4677033"/>
          </a:xfrm>
        </p:spPr>
        <p:txBody>
          <a:bodyPr>
            <a:normAutofit/>
          </a:bodyPr>
          <a:lstStyle/>
          <a:p>
            <a:pPr>
              <a:lnSpc>
                <a:spcPct val="100000"/>
              </a:lnSpc>
            </a:pPr>
            <a:endParaRPr lang="en-US" sz="3200" dirty="0" smtClean="0"/>
          </a:p>
          <a:p>
            <a:pPr>
              <a:lnSpc>
                <a:spcPct val="100000"/>
              </a:lnSpc>
            </a:pPr>
            <a:r>
              <a:rPr lang="en-US" sz="3200" dirty="0"/>
              <a:t>Considerations for responding to pending charges &amp; revocable behavior</a:t>
            </a:r>
          </a:p>
          <a:p>
            <a:pPr>
              <a:lnSpc>
                <a:spcPct val="100000"/>
              </a:lnSpc>
            </a:pPr>
            <a:endParaRPr lang="en-US" sz="3200" dirty="0" smtClean="0"/>
          </a:p>
          <a:p>
            <a:pPr>
              <a:lnSpc>
                <a:spcPct val="100000"/>
              </a:lnSpc>
            </a:pPr>
            <a:r>
              <a:rPr lang="en-US" sz="3200" dirty="0" smtClean="0"/>
              <a:t>Learn about differences in supervision between sending &amp; receiving states</a:t>
            </a:r>
          </a:p>
          <a:p>
            <a:pPr lvl="1">
              <a:lnSpc>
                <a:spcPct val="100000"/>
              </a:lnSpc>
            </a:pPr>
            <a:r>
              <a:rPr lang="en-US" sz="2800" i="1" dirty="0" smtClean="0"/>
              <a:t>Share communication tips/best practices</a:t>
            </a:r>
          </a:p>
          <a:p>
            <a:pPr marL="457200" lvl="1" indent="0">
              <a:lnSpc>
                <a:spcPct val="100000"/>
              </a:lnSpc>
              <a:buNone/>
            </a:pPr>
            <a:endParaRPr lang="en-US" sz="2800" dirty="0" smtClean="0"/>
          </a:p>
          <a:p>
            <a:pPr>
              <a:lnSpc>
                <a:spcPct val="100000"/>
              </a:lnSpc>
            </a:pPr>
            <a:endParaRPr lang="en-US" dirty="0"/>
          </a:p>
        </p:txBody>
      </p:sp>
    </p:spTree>
    <p:custDataLst>
      <p:tags r:id="rId1"/>
    </p:custDataLst>
    <p:extLst>
      <p:ext uri="{BB962C8B-B14F-4D97-AF65-F5344CB8AC3E}">
        <p14:creationId xmlns:p14="http://schemas.microsoft.com/office/powerpoint/2010/main" val="2376243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21" y="1563633"/>
            <a:ext cx="6896006" cy="693722"/>
          </a:xfrm>
        </p:spPr>
        <p:txBody>
          <a:bodyPr/>
          <a:lstStyle/>
          <a:p>
            <a:r>
              <a:rPr lang="en-US" dirty="0"/>
              <a:t>Violation </a:t>
            </a:r>
            <a:r>
              <a:rPr lang="en-US" dirty="0" smtClean="0"/>
              <a:t>Requiring Retaking Reporting </a:t>
            </a:r>
            <a:r>
              <a:rPr lang="en-US" dirty="0"/>
              <a:t>Considerations</a:t>
            </a:r>
          </a:p>
        </p:txBody>
      </p:sp>
      <p:sp>
        <p:nvSpPr>
          <p:cNvPr id="3" name="Content Placeholder 2"/>
          <p:cNvSpPr>
            <a:spLocks noGrp="1"/>
          </p:cNvSpPr>
          <p:nvPr>
            <p:ph idx="1"/>
          </p:nvPr>
        </p:nvSpPr>
        <p:spPr>
          <a:xfrm>
            <a:off x="843378" y="2552760"/>
            <a:ext cx="7671971" cy="3948668"/>
          </a:xfrm>
        </p:spPr>
        <p:txBody>
          <a:bodyPr/>
          <a:lstStyle/>
          <a:p>
            <a:r>
              <a:rPr lang="en-US" dirty="0"/>
              <a:t>The sending state is only going to know what you tell them</a:t>
            </a:r>
          </a:p>
          <a:p>
            <a:r>
              <a:rPr lang="en-US" dirty="0"/>
              <a:t>Use the same detail if reporting to your own authorities</a:t>
            </a:r>
          </a:p>
          <a:p>
            <a:r>
              <a:rPr lang="en-US" dirty="0"/>
              <a:t>Specifics on how the </a:t>
            </a:r>
            <a:r>
              <a:rPr lang="en-US" u="sng" dirty="0"/>
              <a:t>behavior</a:t>
            </a:r>
            <a:r>
              <a:rPr lang="en-US" dirty="0"/>
              <a:t> was determined to be </a:t>
            </a:r>
            <a:r>
              <a:rPr lang="en-US" u="sng" dirty="0"/>
              <a:t>revocable</a:t>
            </a:r>
          </a:p>
          <a:p>
            <a:r>
              <a:rPr lang="en-US" dirty="0"/>
              <a:t>Has the option of working with the offender (e.g. intervention) been exhausted?</a:t>
            </a:r>
          </a:p>
        </p:txBody>
      </p:sp>
    </p:spTree>
    <p:custDataLst>
      <p:tags r:id="rId1"/>
    </p:custDataLst>
    <p:extLst>
      <p:ext uri="{BB962C8B-B14F-4D97-AF65-F5344CB8AC3E}">
        <p14:creationId xmlns:p14="http://schemas.microsoft.com/office/powerpoint/2010/main" val="2700433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ctrTitle"/>
          </p:nvPr>
        </p:nvSpPr>
        <p:spPr>
          <a:xfrm>
            <a:off x="685800" y="1219200"/>
            <a:ext cx="7772400" cy="2381250"/>
          </a:xfrm>
        </p:spPr>
        <p:txBody>
          <a:bodyPr/>
          <a:lstStyle/>
          <a:p>
            <a:pPr eaLnBrk="1" hangingPunct="1">
              <a:defRPr/>
            </a:pPr>
            <a:r>
              <a:rPr lang="en-US" sz="4800" dirty="0"/>
              <a:t>Questions</a:t>
            </a:r>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111419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3000" r="-38000"/>
          </a:stretch>
        </a:blipFill>
        <a:effectLst/>
      </p:bgPr>
    </p:bg>
    <p:spTree>
      <p:nvGrpSpPr>
        <p:cNvPr id="1" name=""/>
        <p:cNvGrpSpPr/>
        <p:nvPr/>
      </p:nvGrpSpPr>
      <p:grpSpPr>
        <a:xfrm>
          <a:off x="0" y="0"/>
          <a:ext cx="0" cy="0"/>
          <a:chOff x="0" y="0"/>
          <a:chExt cx="0" cy="0"/>
        </a:xfrm>
      </p:grpSpPr>
      <p:pic>
        <p:nvPicPr>
          <p:cNvPr id="2050" name="Picture 2" descr="245FFDB6-E172-401C-A8E4-D5AB07051EC1-L0-001"/>
          <p:cNvPicPr>
            <a:picLocks noChangeAspect="1" noChangeArrowheads="1"/>
          </p:cNvPicPr>
          <p:nvPr/>
        </p:nvPicPr>
        <p:blipFill rotWithShape="1">
          <a:blip r:embed="rId5">
            <a:extLst>
              <a:ext uri="{28A0092B-C50C-407E-A947-70E740481C1C}">
                <a14:useLocalDpi xmlns:a14="http://schemas.microsoft.com/office/drawing/2010/main" val="0"/>
              </a:ext>
            </a:extLst>
          </a:blip>
          <a:srcRect l="25086" t="7053" r="24442" b="63565"/>
          <a:stretch/>
        </p:blipFill>
        <p:spPr bwMode="auto">
          <a:xfrm>
            <a:off x="1395663" y="3561348"/>
            <a:ext cx="3056022" cy="316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23219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Responding to Pending Charges &amp; Revocable Behavior</a:t>
            </a:r>
            <a:endParaRPr lang="en-US" i="1" dirty="0"/>
          </a:p>
        </p:txBody>
      </p:sp>
      <p:sp>
        <p:nvSpPr>
          <p:cNvPr id="5" name="Text Placeholder 4"/>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1620833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343" y="1478131"/>
            <a:ext cx="7381222" cy="750163"/>
          </a:xfrm>
        </p:spPr>
        <p:txBody>
          <a:bodyPr/>
          <a:lstStyle/>
          <a:p>
            <a:r>
              <a:rPr lang="en-US" sz="3600" dirty="0" smtClean="0"/>
              <a:t>What’s important….</a:t>
            </a:r>
            <a:endParaRPr lang="en-US" sz="3600" dirty="0"/>
          </a:p>
        </p:txBody>
      </p:sp>
      <p:sp>
        <p:nvSpPr>
          <p:cNvPr id="5" name="Content Placeholder 4"/>
          <p:cNvSpPr>
            <a:spLocks noGrp="1"/>
          </p:cNvSpPr>
          <p:nvPr>
            <p:ph idx="1"/>
          </p:nvPr>
        </p:nvSpPr>
        <p:spPr>
          <a:xfrm>
            <a:off x="555812" y="2228294"/>
            <a:ext cx="8229600" cy="3849777"/>
          </a:xfrm>
        </p:spPr>
        <p:txBody>
          <a:bodyPr/>
          <a:lstStyle/>
          <a:p>
            <a:r>
              <a:rPr lang="en-US" dirty="0"/>
              <a:t>Identify and report circumstances of new </a:t>
            </a:r>
            <a:r>
              <a:rPr lang="en-US" dirty="0" smtClean="0"/>
              <a:t>offense</a:t>
            </a:r>
          </a:p>
          <a:p>
            <a:pPr lvl="1"/>
            <a:r>
              <a:rPr lang="en-US" dirty="0" smtClean="0"/>
              <a:t>Include other </a:t>
            </a:r>
            <a:r>
              <a:rPr lang="en-US" dirty="0"/>
              <a:t>revocable </a:t>
            </a:r>
            <a:r>
              <a:rPr lang="en-US" dirty="0" smtClean="0"/>
              <a:t>behaviors</a:t>
            </a:r>
          </a:p>
          <a:p>
            <a:endParaRPr lang="en-US" dirty="0" smtClean="0"/>
          </a:p>
          <a:p>
            <a:r>
              <a:rPr lang="en-US" dirty="0" smtClean="0"/>
              <a:t>Prosecuting </a:t>
            </a:r>
            <a:r>
              <a:rPr lang="en-US" dirty="0"/>
              <a:t>courts </a:t>
            </a:r>
            <a:r>
              <a:rPr lang="en-US" dirty="0" smtClean="0"/>
              <a:t>information</a:t>
            </a:r>
          </a:p>
          <a:p>
            <a:pPr lvl="1"/>
            <a:r>
              <a:rPr lang="en-US" dirty="0" smtClean="0"/>
              <a:t>Is the court aware of compact rules and </a:t>
            </a:r>
            <a:r>
              <a:rPr lang="en-US" dirty="0"/>
              <a:t>implications? </a:t>
            </a:r>
            <a:endParaRPr lang="en-US" dirty="0" smtClean="0"/>
          </a:p>
          <a:p>
            <a:pPr lvl="1"/>
            <a:r>
              <a:rPr lang="en-US" dirty="0" smtClean="0"/>
              <a:t>Are </a:t>
            </a:r>
            <a:r>
              <a:rPr lang="en-US" dirty="0"/>
              <a:t>hearings scheduled?  If so, </a:t>
            </a:r>
            <a:r>
              <a:rPr lang="en-US" dirty="0" smtClean="0"/>
              <a:t>when?</a:t>
            </a:r>
            <a:endParaRPr lang="en-US" dirty="0"/>
          </a:p>
          <a:p>
            <a:pPr lvl="1"/>
            <a:r>
              <a:rPr lang="en-US" dirty="0" smtClean="0"/>
              <a:t>Has </a:t>
            </a:r>
            <a:r>
              <a:rPr lang="en-US" dirty="0"/>
              <a:t>bail been given?  If so, how much?</a:t>
            </a:r>
          </a:p>
          <a:p>
            <a:pPr lvl="1"/>
            <a:r>
              <a:rPr lang="en-US" dirty="0" smtClean="0"/>
              <a:t>Is </a:t>
            </a:r>
            <a:r>
              <a:rPr lang="en-US" dirty="0"/>
              <a:t>there a condition restricting out of state travel</a:t>
            </a:r>
            <a:r>
              <a:rPr lang="en-US" dirty="0" smtClean="0"/>
              <a:t>?</a:t>
            </a:r>
          </a:p>
        </p:txBody>
      </p:sp>
    </p:spTree>
    <p:custDataLst>
      <p:tags r:id="rId1"/>
    </p:custDataLst>
    <p:extLst>
      <p:ext uri="{BB962C8B-B14F-4D97-AF65-F5344CB8AC3E}">
        <p14:creationId xmlns:p14="http://schemas.microsoft.com/office/powerpoint/2010/main" val="617415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stretch>
            <a:fillRect/>
          </a:stretch>
        </p:blipFill>
        <p:spPr>
          <a:xfrm>
            <a:off x="450230" y="3058297"/>
            <a:ext cx="8553064" cy="2108113"/>
          </a:xfrm>
          <a:prstGeom prst="rect">
            <a:avLst/>
          </a:prstGeom>
        </p:spPr>
      </p:pic>
      <p:sp>
        <p:nvSpPr>
          <p:cNvPr id="7" name="Title 6"/>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1679746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issues?</a:t>
            </a:r>
            <a:endParaRPr lang="en-US" dirty="0"/>
          </a:p>
        </p:txBody>
      </p:sp>
      <p:sp>
        <p:nvSpPr>
          <p:cNvPr id="3" name="Content Placeholder 2"/>
          <p:cNvSpPr>
            <a:spLocks noGrp="1"/>
          </p:cNvSpPr>
          <p:nvPr>
            <p:ph idx="1"/>
          </p:nvPr>
        </p:nvSpPr>
        <p:spPr>
          <a:xfrm>
            <a:off x="268942" y="2228295"/>
            <a:ext cx="8246408" cy="3885634"/>
          </a:xfrm>
        </p:spPr>
        <p:txBody>
          <a:bodyPr/>
          <a:lstStyle/>
          <a:p>
            <a:r>
              <a:rPr lang="en-US" dirty="0" smtClean="0"/>
              <a:t>Path to permanent revocation varies as does what revocation means in definition of ‘behavior requiring retaking’</a:t>
            </a:r>
          </a:p>
          <a:p>
            <a:endParaRPr lang="en-US" dirty="0"/>
          </a:p>
          <a:p>
            <a:r>
              <a:rPr lang="en-US" dirty="0" smtClean="0"/>
              <a:t>What differences exist in what is imposed on instate offenders prior to revocation vs a compact offender when considering submission of a ‘violation report requiring retaking’?</a:t>
            </a:r>
          </a:p>
        </p:txBody>
      </p:sp>
    </p:spTree>
    <p:custDataLst>
      <p:tags r:id="rId1"/>
    </p:custDataLst>
    <p:extLst>
      <p:ext uri="{BB962C8B-B14F-4D97-AF65-F5344CB8AC3E}">
        <p14:creationId xmlns:p14="http://schemas.microsoft.com/office/powerpoint/2010/main" val="40019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issues?</a:t>
            </a:r>
            <a:endParaRPr lang="en-US" dirty="0"/>
          </a:p>
        </p:txBody>
      </p:sp>
      <p:sp>
        <p:nvSpPr>
          <p:cNvPr id="3" name="Content Placeholder 2"/>
          <p:cNvSpPr>
            <a:spLocks noGrp="1"/>
          </p:cNvSpPr>
          <p:nvPr>
            <p:ph idx="1"/>
          </p:nvPr>
        </p:nvSpPr>
        <p:spPr>
          <a:xfrm>
            <a:off x="466165" y="2228295"/>
            <a:ext cx="8462681" cy="4029070"/>
          </a:xfrm>
        </p:spPr>
        <p:txBody>
          <a:bodyPr/>
          <a:lstStyle/>
          <a:p>
            <a:r>
              <a:rPr lang="en-US" dirty="0" smtClean="0"/>
              <a:t>For some, no authority to supervise offenders when pending charges exist</a:t>
            </a:r>
          </a:p>
          <a:p>
            <a:endParaRPr lang="en-US" dirty="0"/>
          </a:p>
          <a:p>
            <a:r>
              <a:rPr lang="en-US" dirty="0" smtClean="0"/>
              <a:t>With the exception of offender’s discharged from supervision by sentencing authority (sending state,) receiving states remain responsible for supervision while the offender remains in the receiving state.  </a:t>
            </a:r>
            <a:r>
              <a:rPr lang="en-US" i="1" dirty="0" smtClean="0"/>
              <a:t>See AO 1-2019</a:t>
            </a:r>
            <a:r>
              <a:rPr lang="en-US" dirty="0" smtClean="0"/>
              <a:t> </a:t>
            </a:r>
          </a:p>
        </p:txBody>
      </p:sp>
    </p:spTree>
    <p:custDataLst>
      <p:tags r:id="rId1"/>
    </p:custDataLst>
    <p:extLst>
      <p:ext uri="{BB962C8B-B14F-4D97-AF65-F5344CB8AC3E}">
        <p14:creationId xmlns:p14="http://schemas.microsoft.com/office/powerpoint/2010/main" val="2860193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issues?</a:t>
            </a:r>
            <a:endParaRPr lang="en-US" dirty="0"/>
          </a:p>
        </p:txBody>
      </p:sp>
      <p:sp>
        <p:nvSpPr>
          <p:cNvPr id="3" name="Content Placeholder 2"/>
          <p:cNvSpPr>
            <a:spLocks noGrp="1"/>
          </p:cNvSpPr>
          <p:nvPr>
            <p:ph idx="1"/>
          </p:nvPr>
        </p:nvSpPr>
        <p:spPr>
          <a:xfrm>
            <a:off x="143436" y="2330824"/>
            <a:ext cx="8857130" cy="3998258"/>
          </a:xfrm>
        </p:spPr>
        <p:txBody>
          <a:bodyPr>
            <a:normAutofit lnSpcReduction="10000"/>
          </a:bodyPr>
          <a:lstStyle/>
          <a:p>
            <a:r>
              <a:rPr lang="en-US" dirty="0" smtClean="0"/>
              <a:t>Some compact offenders (because original sentence is from other state) are afforded bail when an instate offender would be held without bond</a:t>
            </a:r>
          </a:p>
          <a:p>
            <a:pPr lvl="1"/>
            <a:endParaRPr lang="en-US" i="1" dirty="0" smtClean="0"/>
          </a:p>
          <a:p>
            <a:r>
              <a:rPr lang="en-US" dirty="0"/>
              <a:t>The language of Rule 5.101-1 anticipates </a:t>
            </a:r>
            <a:r>
              <a:rPr lang="en-US" dirty="0" smtClean="0"/>
              <a:t>the exercise </a:t>
            </a:r>
            <a:r>
              <a:rPr lang="en-US" dirty="0"/>
              <a:t>of </a:t>
            </a:r>
            <a:r>
              <a:rPr lang="en-US" u="sng" dirty="0" smtClean="0"/>
              <a:t>discretion for bail in a receiving state</a:t>
            </a:r>
            <a:r>
              <a:rPr lang="en-US" dirty="0" smtClean="0"/>
              <a:t> by </a:t>
            </a:r>
            <a:r>
              <a:rPr lang="en-US" dirty="0"/>
              <a:t>providing the caveat that the prohibition against retaking </a:t>
            </a:r>
            <a:r>
              <a:rPr lang="en-US" dirty="0" smtClean="0"/>
              <a:t>an offender </a:t>
            </a:r>
            <a:r>
              <a:rPr lang="en-US" dirty="0"/>
              <a:t>subject to pending charges is applicable “</a:t>
            </a:r>
            <a:r>
              <a:rPr lang="en-US" b="1" dirty="0"/>
              <a:t>unless the sending and receiving </a:t>
            </a:r>
            <a:r>
              <a:rPr lang="en-US" b="1" dirty="0" smtClean="0"/>
              <a:t>states mutually </a:t>
            </a:r>
            <a:r>
              <a:rPr lang="en-US" b="1" dirty="0"/>
              <a:t>agree to the retaking or return</a:t>
            </a:r>
            <a:r>
              <a:rPr lang="en-US" dirty="0" smtClean="0"/>
              <a:t>.” </a:t>
            </a:r>
            <a:r>
              <a:rPr lang="en-US" i="1" dirty="0" smtClean="0"/>
              <a:t>See </a:t>
            </a:r>
            <a:r>
              <a:rPr lang="en-US" i="1" dirty="0"/>
              <a:t>AO 1-2019 </a:t>
            </a:r>
            <a:endParaRPr lang="en-US" i="1" dirty="0" smtClean="0"/>
          </a:p>
          <a:p>
            <a:pPr marL="0" indent="0">
              <a:buNone/>
            </a:pPr>
            <a:endParaRPr lang="en-US" dirty="0"/>
          </a:p>
          <a:p>
            <a:endParaRPr lang="en-US" i="1" dirty="0"/>
          </a:p>
        </p:txBody>
      </p:sp>
    </p:spTree>
    <p:custDataLst>
      <p:tags r:id="rId1"/>
    </p:custDataLst>
    <p:extLst>
      <p:ext uri="{BB962C8B-B14F-4D97-AF65-F5344CB8AC3E}">
        <p14:creationId xmlns:p14="http://schemas.microsoft.com/office/powerpoint/2010/main" val="746842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448236" y="2366681"/>
            <a:ext cx="8067114" cy="3810281"/>
          </a:xfrm>
        </p:spPr>
        <p:txBody>
          <a:bodyPr>
            <a:normAutofit lnSpcReduction="10000"/>
          </a:bodyPr>
          <a:lstStyle/>
          <a:p>
            <a:r>
              <a:rPr lang="en-US" dirty="0" smtClean="0"/>
              <a:t>Rule 5.101-1 allows for states to </a:t>
            </a:r>
            <a:r>
              <a:rPr lang="en-US" i="1" dirty="0" smtClean="0"/>
              <a:t>mutually agree </a:t>
            </a:r>
            <a:r>
              <a:rPr lang="en-US" dirty="0" smtClean="0"/>
              <a:t> to retaking</a:t>
            </a:r>
          </a:p>
          <a:p>
            <a:r>
              <a:rPr lang="en-US" dirty="0" smtClean="0"/>
              <a:t>What stakeholders are involved in the revocation process in your state?  </a:t>
            </a:r>
          </a:p>
          <a:p>
            <a:r>
              <a:rPr lang="en-US" dirty="0" smtClean="0"/>
              <a:t>Are the courts notified and educated on the retaking rules when these cases arise?</a:t>
            </a:r>
          </a:p>
          <a:p>
            <a:r>
              <a:rPr lang="en-US" dirty="0" smtClean="0"/>
              <a:t>Is my state truly complying with Rule 4.101? (providing consistent supervision and imposition of incentives and sanctions)</a:t>
            </a:r>
          </a:p>
        </p:txBody>
      </p:sp>
    </p:spTree>
    <p:custDataLst>
      <p:tags r:id="rId1"/>
    </p:custDataLst>
    <p:extLst>
      <p:ext uri="{BB962C8B-B14F-4D97-AF65-F5344CB8AC3E}">
        <p14:creationId xmlns:p14="http://schemas.microsoft.com/office/powerpoint/2010/main" val="19210309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vGorQXt8"/>
  <p:tag name="TAG_BACKING_FORM_KEY" val="2766762-c:\users\mindyspring\dropbox (icaos-icj)\icaos (2)\meetings (library)\201-annual business meetings\2018\mindytrainingprep\dcainstitute2018.pptx"/>
  <p:tag name="ARTICULATE_PRESENTER_VERSION" val="8"/>
  <p:tag name="ARTICULATE_SLIDE_THUMBNAIL_REFRESH" val="1"/>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9344</TotalTime>
  <Words>1346</Words>
  <Application>Microsoft Office PowerPoint</Application>
  <PresentationFormat>On-screen Show (4:3)</PresentationFormat>
  <Paragraphs>164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Supervision in the Receiving State</vt:lpstr>
      <vt:lpstr>Training Objectives</vt:lpstr>
      <vt:lpstr>Responding to Pending Charges &amp; Revocable Behavior</vt:lpstr>
      <vt:lpstr>What’s important….</vt:lpstr>
      <vt:lpstr>PowerPoint Presentation</vt:lpstr>
      <vt:lpstr>What are the issues?</vt:lpstr>
      <vt:lpstr>What are the issues?</vt:lpstr>
      <vt:lpstr>What are the issues?</vt:lpstr>
      <vt:lpstr>Considerations…..</vt:lpstr>
      <vt:lpstr>Stakeholder Communication is KEY!</vt:lpstr>
      <vt:lpstr>Differences in Conditions of Supervision</vt:lpstr>
      <vt:lpstr>PowerPoint Presentation</vt:lpstr>
      <vt:lpstr>GPS</vt:lpstr>
      <vt:lpstr>Marijuana</vt:lpstr>
      <vt:lpstr>Lifetime Supervision</vt:lpstr>
      <vt:lpstr>Dual Supervision Cases</vt:lpstr>
      <vt:lpstr>Supervision Documentation</vt:lpstr>
      <vt:lpstr>Information ONLY Progress Report</vt:lpstr>
      <vt:lpstr>Information ONLY Progress Report</vt:lpstr>
      <vt:lpstr>Violation Requiring Retaking Reporting Considerations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MINDYSPRING</dc:creator>
  <cp:lastModifiedBy>kterry</cp:lastModifiedBy>
  <cp:revision>210</cp:revision>
  <cp:lastPrinted>2018-09-06T14:53:44Z</cp:lastPrinted>
  <dcterms:created xsi:type="dcterms:W3CDTF">2017-11-01T12:31:43Z</dcterms:created>
  <dcterms:modified xsi:type="dcterms:W3CDTF">2019-11-13T18:07:46Z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DecCompactStaffTraining</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7EB3D2ED-00E8-433B-B778-F89FA6A195AC</vt:lpwstr>
  </property>
  <property fmtid="{D5CDD505-2E9C-101B-9397-08002B2CF9AE}" pid="6" name="ArticulateProjectFull">
    <vt:lpwstr>C:\Users\MINDYSPRING\Dropbox (ICAOS-ICJ)\ICAOS (2)\Meetings (Library)\201-Annual Business Meetings\2018\MindyTrainingPrep\DCAInstitute2018.ppta</vt:lpwstr>
  </property>
</Properties>
</file>