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68" r:id="rId2"/>
    <p:sldId id="256" r:id="rId3"/>
    <p:sldId id="372" r:id="rId4"/>
    <p:sldId id="373" r:id="rId5"/>
    <p:sldId id="390" r:id="rId6"/>
    <p:sldId id="391" r:id="rId7"/>
    <p:sldId id="39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379" r:id="rId20"/>
    <p:sldId id="380" r:id="rId21"/>
    <p:sldId id="401" r:id="rId22"/>
    <p:sldId id="398" r:id="rId23"/>
    <p:sldId id="399" r:id="rId24"/>
    <p:sldId id="400" r:id="rId25"/>
    <p:sldId id="402" r:id="rId26"/>
    <p:sldId id="385" r:id="rId27"/>
    <p:sldId id="386" r:id="rId28"/>
    <p:sldId id="365" r:id="rId29"/>
    <p:sldId id="366" r:id="rId30"/>
    <p:sldId id="395" r:id="rId31"/>
    <p:sldId id="388" r:id="rId32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27" autoAdjust="0"/>
  </p:normalViewPr>
  <p:slideViewPr>
    <p:cSldViewPr>
      <p:cViewPr varScale="1">
        <p:scale>
          <a:sx n="57" d="100"/>
          <a:sy n="57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160CD6-7730-4B4F-9E19-C6D092111FC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70BE45-A5FA-46A3-8193-A2C721C6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35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394B07-D199-4CC9-B916-1AAF4FF06E79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38757C-835C-4610-8FCA-F958E3547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0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8757C-835C-4610-8FCA-F958E3547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6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8757C-835C-4610-8FCA-F958E3547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75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00550"/>
            <a:ext cx="5852160" cy="4320540"/>
          </a:xfrm>
        </p:spPr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8757C-835C-4610-8FCA-F958E3547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33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8757C-835C-4610-8FCA-F958E35470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3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8757C-835C-4610-8FCA-F958E35470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40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Mindy</a:t>
            </a:r>
            <a:r>
              <a:rPr lang="en-US" baseline="0" dirty="0" smtClean="0"/>
              <a:t> will send email to request volunteers to help with this years training efforts.  We will be doing a variety of </a:t>
            </a:r>
            <a:r>
              <a:rPr lang="en-US" baseline="0" dirty="0" err="1" smtClean="0"/>
              <a:t>Webex’s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newslettlers</a:t>
            </a:r>
            <a:r>
              <a:rPr lang="en-US" baseline="0" dirty="0" smtClean="0"/>
              <a:t> and TTA if/when requested.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8757C-835C-4610-8FCA-F958E35470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02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8757C-835C-4610-8FCA-F958E35470E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16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 for download from rules committee page on </a:t>
            </a:r>
            <a:r>
              <a:rPr lang="en-US" dirty="0" err="1" smtClean="0"/>
              <a:t>icaos</a:t>
            </a:r>
            <a:r>
              <a:rPr lang="en-US" dirty="0" smtClean="0"/>
              <a:t>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8757C-835C-4610-8FCA-F958E3547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5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8757C-835C-4610-8FCA-F958E3547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99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48507">
              <a:defRPr/>
            </a:pPr>
            <a:endParaRPr lang="en-US" dirty="0"/>
          </a:p>
          <a:p>
            <a:pPr marL="0" lvl="1" defTabSz="948507">
              <a:defRPr/>
            </a:pPr>
            <a:endParaRPr lang="en-US" dirty="0"/>
          </a:p>
          <a:p>
            <a:pPr marL="0" lvl="1"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8757C-835C-4610-8FCA-F958E3547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4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48507">
              <a:defRPr/>
            </a:pPr>
            <a:endParaRPr lang="en-US" dirty="0"/>
          </a:p>
          <a:p>
            <a:pPr marL="0" lvl="1" defTabSz="948507">
              <a:defRPr/>
            </a:pPr>
            <a:endParaRPr lang="en-US" dirty="0"/>
          </a:p>
          <a:p>
            <a:pPr marL="0" lvl="1" defTabSz="948507">
              <a:defRPr/>
            </a:pPr>
            <a:endParaRPr lang="en-US" dirty="0"/>
          </a:p>
          <a:p>
            <a:pPr marL="0" lvl="1"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8757C-835C-4610-8FCA-F958E3547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93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8757C-835C-4610-8FCA-F958E3547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8757C-835C-4610-8FCA-F958E3547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98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06B5D-6EB8-434C-9D8D-D6097758D9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2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06B5D-6EB8-434C-9D8D-D6097758D9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63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0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4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65EFE-B8DD-4F1E-B9DB-5BE2807B19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9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1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6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4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2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6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1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4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5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4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AO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257800" cy="513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4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ICOTS</a:t>
            </a:r>
            <a:br>
              <a:rPr lang="en-US" b="1" dirty="0" smtClean="0"/>
            </a:br>
            <a:r>
              <a:rPr lang="en-US" b="1" dirty="0" smtClean="0"/>
              <a:t>System Update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</p:spPr>
        <p:txBody>
          <a:bodyPr>
            <a:normAutofit/>
          </a:bodyPr>
          <a:lstStyle/>
          <a:p>
            <a:pPr marL="914400" lvl="2" indent="0">
              <a:spcBef>
                <a:spcPts val="0"/>
              </a:spcBef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2017 Rule Amendments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Implementation of ICOTS system modifications in June 2017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Managed progress report process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Modification to the violation process (Behavior Requiring </a:t>
            </a:r>
            <a:r>
              <a:rPr lang="en-US" dirty="0" smtClean="0"/>
              <a:t>Retaking)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3400" dirty="0" smtClean="0"/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Offender Photo Quality </a:t>
            </a:r>
            <a:r>
              <a:rPr lang="en-US" sz="3200" dirty="0" smtClean="0"/>
              <a:t>Project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800" dirty="0" smtClean="0"/>
              <a:t>Audit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marL="914400" lvl="2" indent="0"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7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7396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ICOTS Cont’d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761999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ICOTS Helpdesk Tickets Created: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14400" y="2286000"/>
          <a:ext cx="7391400" cy="2971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FY 2015</a:t>
                      </a:r>
                      <a:endParaRPr lang="en-GB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FY 2016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FY 2017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2,000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929   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800 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23% </a:t>
                      </a:r>
                      <a:r>
                        <a:rPr lang="en-US" sz="2800" b="0" i="0" u="sng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less</a:t>
                      </a:r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than </a:t>
                      </a:r>
                    </a:p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53% </a:t>
                      </a:r>
                      <a:r>
                        <a:rPr lang="en-US" sz="2800" b="0" i="0" u="sng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less</a:t>
                      </a:r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than </a:t>
                      </a:r>
                    </a:p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14% </a:t>
                      </a:r>
                      <a:r>
                        <a:rPr lang="en-US" sz="2800" b="0" i="0" u="sng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less</a:t>
                      </a:r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than </a:t>
                      </a:r>
                    </a:p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Up Arrow 6"/>
          <p:cNvSpPr/>
          <p:nvPr/>
        </p:nvSpPr>
        <p:spPr>
          <a:xfrm rot="10800000">
            <a:off x="5204595" y="3321698"/>
            <a:ext cx="381000" cy="609600"/>
          </a:xfrm>
          <a:prstGeom prst="upArrow">
            <a:avLst/>
          </a:prstGeom>
          <a:solidFill>
            <a:srgbClr val="9E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Up Arrow 7"/>
          <p:cNvSpPr/>
          <p:nvPr/>
        </p:nvSpPr>
        <p:spPr>
          <a:xfrm rot="10800000">
            <a:off x="2895600" y="3321698"/>
            <a:ext cx="381000" cy="609600"/>
          </a:xfrm>
          <a:prstGeom prst="upArrow">
            <a:avLst/>
          </a:prstGeom>
          <a:solidFill>
            <a:srgbClr val="9E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Up Arrow 8"/>
          <p:cNvSpPr/>
          <p:nvPr/>
        </p:nvSpPr>
        <p:spPr>
          <a:xfrm rot="10800000">
            <a:off x="7696200" y="3321699"/>
            <a:ext cx="381000" cy="609600"/>
          </a:xfrm>
          <a:prstGeom prst="upArrow">
            <a:avLst/>
          </a:prstGeom>
          <a:solidFill>
            <a:srgbClr val="9E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5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ICOTS </a:t>
            </a:r>
            <a:r>
              <a:rPr lang="en-US" sz="4000" b="1" i="1" dirty="0" smtClean="0"/>
              <a:t>(Cont’d)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001000" cy="6857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ICOTS Helpdesk FY 2017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3400" y="1752600"/>
          <a:ext cx="8077199" cy="3633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2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 smtClean="0">
                          <a:effectLst/>
                        </a:rPr>
                        <a:t>TICKET GROUP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u="none" strike="noStrike" dirty="0" smtClean="0">
                          <a:effectLst/>
                        </a:rPr>
                        <a:t>FULL RESOLUTION TIME (HRS) [MDN]</a:t>
                      </a:r>
                      <a:endParaRPr lang="en-GB" sz="28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 smtClean="0">
                          <a:effectLst/>
                        </a:rPr>
                        <a:t># SOLVED </a:t>
                      </a:r>
                    </a:p>
                    <a:p>
                      <a:pPr algn="ctr" fontAlgn="ctr"/>
                      <a:r>
                        <a:rPr lang="en-US" sz="2800" b="1" u="none" strike="noStrike" dirty="0" smtClean="0">
                          <a:effectLst/>
                        </a:rPr>
                        <a:t>TICKETS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pPr marL="0" indent="230188" algn="l" fontAlgn="ctr"/>
                      <a:r>
                        <a:rPr lang="en-US" sz="2500" u="none" strike="noStrike" dirty="0">
                          <a:effectLst/>
                        </a:rPr>
                        <a:t>1</a:t>
                      </a:r>
                      <a:r>
                        <a:rPr lang="en-US" sz="2500" u="none" strike="noStrike" dirty="0" smtClean="0">
                          <a:effectLst/>
                        </a:rPr>
                        <a:t>.  </a:t>
                      </a:r>
                      <a:r>
                        <a:rPr lang="en-US" sz="2500" u="none" strike="noStrike" dirty="0">
                          <a:effectLst/>
                        </a:rPr>
                        <a:t>Level Support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     26 </a:t>
                      </a:r>
                      <a:r>
                        <a:rPr lang="en-US" sz="2500" u="none" strike="noStrike" dirty="0">
                          <a:effectLst/>
                        </a:rPr>
                        <a:t>hours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562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pPr marL="0" indent="230188" algn="l" fontAlgn="ctr"/>
                      <a:r>
                        <a:rPr lang="en-US" sz="2500" u="none" strike="noStrike" dirty="0">
                          <a:effectLst/>
                        </a:rPr>
                        <a:t>2. </a:t>
                      </a:r>
                      <a:r>
                        <a:rPr lang="en-US" sz="2500" u="none" strike="noStrike" dirty="0" smtClean="0">
                          <a:effectLst/>
                        </a:rPr>
                        <a:t> ISG </a:t>
                      </a:r>
                      <a:r>
                        <a:rPr lang="en-US" sz="2500" u="none" strike="noStrike" dirty="0">
                          <a:effectLst/>
                        </a:rPr>
                        <a:t>Support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   311 </a:t>
                      </a:r>
                      <a:r>
                        <a:rPr lang="en-US" sz="2500" u="none" strike="noStrike" dirty="0">
                          <a:effectLst/>
                        </a:rPr>
                        <a:t>hours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234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pPr marL="0" indent="230188" algn="l" fontAlgn="ctr"/>
                      <a:r>
                        <a:rPr lang="en-US" sz="2500" u="none" strike="noStrike" dirty="0">
                          <a:effectLst/>
                        </a:rPr>
                        <a:t>3</a:t>
                      </a:r>
                      <a:r>
                        <a:rPr lang="en-US" sz="2500" u="none" strike="noStrike" dirty="0" smtClean="0">
                          <a:effectLst/>
                        </a:rPr>
                        <a:t>.  </a:t>
                      </a:r>
                      <a:r>
                        <a:rPr lang="en-US" sz="2500" u="none" strike="noStrike" dirty="0">
                          <a:effectLst/>
                        </a:rPr>
                        <a:t>Known Issues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11,394 </a:t>
                      </a:r>
                      <a:r>
                        <a:rPr lang="en-US" sz="2500" u="none" strike="noStrike" dirty="0">
                          <a:effectLst/>
                        </a:rPr>
                        <a:t>hours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81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pPr marL="0" indent="230188" algn="l" fontAlgn="ctr"/>
                      <a:r>
                        <a:rPr lang="en-US" sz="2500" u="none" strike="noStrike" dirty="0" smtClean="0">
                          <a:effectLst/>
                        </a:rPr>
                        <a:t>4.</a:t>
                      </a:r>
                      <a:r>
                        <a:rPr lang="en-US" sz="2500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2500" u="none" strike="noStrike" dirty="0" smtClean="0">
                          <a:effectLst/>
                        </a:rPr>
                        <a:t>External</a:t>
                      </a:r>
                      <a:r>
                        <a:rPr lang="en-US" sz="2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Reports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     76 </a:t>
                      </a:r>
                      <a:r>
                        <a:rPr lang="en-US" sz="2500" u="none" strike="noStrike" dirty="0">
                          <a:effectLst/>
                        </a:rPr>
                        <a:t>hours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22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pPr marL="0" indent="230188" algn="l" fontAlgn="ctr"/>
                      <a:r>
                        <a:rPr lang="en-US" sz="2500" u="none" strike="noStrike" dirty="0" smtClean="0">
                          <a:effectLst/>
                        </a:rPr>
                        <a:t>5.</a:t>
                      </a:r>
                      <a:r>
                        <a:rPr lang="en-US" sz="2500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2500" u="none" strike="noStrike" dirty="0" smtClean="0">
                          <a:effectLst/>
                        </a:rPr>
                        <a:t>ICAOS </a:t>
                      </a:r>
                      <a:r>
                        <a:rPr lang="en-US" sz="2500" u="none" strike="noStrike" dirty="0">
                          <a:effectLst/>
                        </a:rPr>
                        <a:t>Website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    11 hours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12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pPr marL="0" indent="230188" algn="l" fontAlgn="ctr"/>
                      <a:r>
                        <a:rPr lang="en-US" sz="2500" u="none" strike="noStrike" dirty="0" smtClean="0">
                          <a:effectLst/>
                        </a:rPr>
                        <a:t>6.  ICOTS</a:t>
                      </a:r>
                      <a:r>
                        <a:rPr lang="en-US" sz="2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err="1" smtClean="0">
                          <a:effectLst/>
                        </a:rPr>
                        <a:t>VINEWatch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     139 </a:t>
                      </a:r>
                      <a:r>
                        <a:rPr lang="en-US" sz="2500" u="none" strike="noStrike" dirty="0">
                          <a:effectLst/>
                        </a:rPr>
                        <a:t>hours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</a:rPr>
                        <a:t>5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ICAOS Website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91200" cy="380999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5100" dirty="0" smtClean="0"/>
              <a:t>New and Improved!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600" dirty="0" smtClean="0"/>
              <a:t>New Vendor</a:t>
            </a:r>
            <a:endParaRPr lang="en-US" sz="46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600" dirty="0" smtClean="0"/>
              <a:t>Cost effective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4600" dirty="0" smtClean="0"/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700" dirty="0" smtClean="0"/>
              <a:t>Mobile Friendly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700" dirty="0" smtClean="0"/>
              <a:t>Secure Connection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700" dirty="0" smtClean="0"/>
              <a:t>Tabbed Navigation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700" dirty="0" smtClean="0"/>
              <a:t>Interactive US Map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700" dirty="0" smtClean="0"/>
              <a:t>Improved Site Search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ICAOS Website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57912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 smtClean="0"/>
              <a:t>Web Traffic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Visits up 9.4%</a:t>
            </a: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Mobile visits up 34%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4400" y="3200400"/>
          <a:ext cx="7315200" cy="268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WEBSITE VISITS</a:t>
                      </a:r>
                      <a:endParaRPr lang="en-US" sz="2800" dirty="0"/>
                    </a:p>
                  </a:txBody>
                  <a:tcPr anchor="ctr">
                    <a:solidFill>
                      <a:srgbClr val="9E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rgbClr val="9E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rgbClr val="9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FY</a:t>
                      </a:r>
                      <a:r>
                        <a:rPr lang="en-US" sz="2800" baseline="0" dirty="0" smtClean="0"/>
                        <a:t> 2015</a:t>
                      </a:r>
                      <a:endParaRPr lang="en-US" sz="2800" dirty="0"/>
                    </a:p>
                  </a:txBody>
                  <a:tcPr anchor="ctr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FY 2016</a:t>
                      </a:r>
                      <a:endParaRPr lang="en-US" sz="2800" dirty="0"/>
                    </a:p>
                  </a:txBody>
                  <a:tcPr anchor="ctr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FY 2017</a:t>
                      </a:r>
                      <a:endParaRPr lang="en-US" sz="2800" dirty="0"/>
                    </a:p>
                  </a:txBody>
                  <a:tcPr anchor="ctr">
                    <a:solidFill>
                      <a:srgbClr val="9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7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512,261</a:t>
                      </a:r>
                    </a:p>
                    <a:p>
                      <a:pPr algn="ctr"/>
                      <a:r>
                        <a:rPr lang="en-US" sz="2800" dirty="0" smtClean="0"/>
                        <a:t>(11% more than FY 2014)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524,922</a:t>
                      </a:r>
                    </a:p>
                    <a:p>
                      <a:pPr algn="ctr"/>
                      <a:r>
                        <a:rPr lang="en-US" sz="2800" dirty="0" smtClean="0"/>
                        <a:t>(2.5% more than FY 2015)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574,540</a:t>
                      </a:r>
                    </a:p>
                    <a:p>
                      <a:pPr algn="ctr"/>
                      <a:r>
                        <a:rPr lang="en-US" sz="2800" dirty="0" smtClean="0"/>
                        <a:t>(9.4% more than FY 2016)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9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IVINS</a:t>
            </a:r>
            <a:br>
              <a:rPr lang="en-US" dirty="0" smtClean="0"/>
            </a:br>
            <a:r>
              <a:rPr lang="en-US" sz="3600" dirty="0" smtClean="0"/>
              <a:t>ICOTS Victim Notification Information Service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300" dirty="0" smtClean="0"/>
              <a:t>Provides victims with timely information </a:t>
            </a:r>
          </a:p>
          <a:p>
            <a:endParaRPr lang="en-US" dirty="0" smtClean="0"/>
          </a:p>
          <a:p>
            <a:r>
              <a:rPr lang="en-US" sz="3300" dirty="0" smtClean="0"/>
              <a:t>Victims </a:t>
            </a:r>
            <a:r>
              <a:rPr lang="en-US" sz="3300" dirty="0"/>
              <a:t>r</a:t>
            </a:r>
            <a:r>
              <a:rPr lang="en-US" sz="3300" dirty="0" smtClean="0"/>
              <a:t>eceive </a:t>
            </a:r>
            <a:r>
              <a:rPr lang="en-US" sz="3300" dirty="0"/>
              <a:t>n</a:t>
            </a:r>
            <a:r>
              <a:rPr lang="en-US" sz="3300" dirty="0" smtClean="0"/>
              <a:t>otification for certain status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Address change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Leaves state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Engages in behavior requiring retaking</a:t>
            </a:r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057400"/>
            <a:ext cx="3276600" cy="3763962"/>
          </a:xfr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New name for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VINEWatch</a:t>
            </a: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New anonymous self- registration</a:t>
            </a:r>
            <a:r>
              <a:rPr lang="en-US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option 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10000"/>
                  </a:schemeClr>
                </a:solidFill>
              </a:rPr>
              <a:t>available Fall 2017</a:t>
            </a:r>
            <a:endParaRPr lang="en-US" sz="2800" i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46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IVINS Anonymous Registration</a:t>
            </a:r>
            <a:endParaRPr lang="en-US" sz="40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116388" cy="955675"/>
          </a:xfrm>
        </p:spPr>
        <p:txBody>
          <a:bodyPr>
            <a:noAutofit/>
          </a:bodyPr>
          <a:lstStyle/>
          <a:p>
            <a:r>
              <a:rPr lang="en-US" sz="2800" dirty="0"/>
              <a:t>Phase 1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implemented Sept 2017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951288"/>
          </a:xfrm>
        </p:spPr>
        <p:txBody>
          <a:bodyPr/>
          <a:lstStyle/>
          <a:p>
            <a:r>
              <a:rPr lang="en-US" sz="2400" dirty="0" smtClean="0"/>
              <a:t>New web portal for victims to self-register</a:t>
            </a:r>
          </a:p>
          <a:p>
            <a:r>
              <a:rPr lang="en-US" sz="2400" dirty="0" smtClean="0"/>
              <a:t>Victims can manage phone, text and email registrations</a:t>
            </a:r>
          </a:p>
          <a:p>
            <a:r>
              <a:rPr lang="en-US" dirty="0" smtClean="0"/>
              <a:t>States responsible for assisting victim’s with registration when needed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Explaining notifications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Assisting with notification management, etc.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944562"/>
          </a:xfrm>
        </p:spPr>
        <p:txBody>
          <a:bodyPr>
            <a:noAutofit/>
          </a:bodyPr>
          <a:lstStyle/>
          <a:p>
            <a:r>
              <a:rPr lang="en-US" sz="2800" dirty="0"/>
              <a:t>Phase 2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TBD-expected late 2017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951288"/>
          </a:xfrm>
        </p:spPr>
        <p:txBody>
          <a:bodyPr/>
          <a:lstStyle/>
          <a:p>
            <a:r>
              <a:rPr lang="en-US" sz="2400" dirty="0" smtClean="0"/>
              <a:t>Revised scripts for notifications</a:t>
            </a:r>
          </a:p>
          <a:p>
            <a:r>
              <a:rPr lang="en-US" dirty="0" smtClean="0"/>
              <a:t>Designated victim rep group to approve notifications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72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334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ICOTS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Enhancements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44499" y="1447800"/>
          <a:ext cx="8255001" cy="4874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RELEASE</a:t>
                      </a:r>
                    </a:p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RANK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RELEASE</a:t>
                      </a:r>
                      <a:endParaRPr lang="en-GB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 OF</a:t>
                      </a: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ENHANCEMENTS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HOURS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763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More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 Attachments / VREP &amp; CCN</a:t>
                      </a:r>
                    </a:p>
                    <a:p>
                      <a:pPr algn="ctr" fontAlgn="ctr"/>
                      <a:r>
                        <a:rPr lang="en-US" sz="1400" b="0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(Attachment sections for RFRI, TREQ, CCN)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204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195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General Offender Profile</a:t>
                      </a:r>
                    </a:p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(“Tolled” functionality + “CONFIDENTIAL RECORD” indicator)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165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95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Workflow Control</a:t>
                      </a:r>
                    </a:p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(Comments</a:t>
                      </a:r>
                      <a:r>
                        <a:rPr lang="en-US" sz="1400" b="0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 as case notes, case note notifications + restrict duplicate activities</a:t>
                      </a:r>
                      <a:r>
                        <a:rPr lang="en-US" sz="14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)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144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95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New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 Processes</a:t>
                      </a:r>
                    </a:p>
                    <a:p>
                      <a:pPr algn="ctr" fontAlgn="ctr"/>
                      <a:r>
                        <a:rPr lang="en-US" sz="1400" b="0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(Subsequent State Transfer &amp; Rejected Cases)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174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551887"/>
                  </a:ext>
                </a:extLst>
              </a:tr>
              <a:tr h="630195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TREQ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 and RFRI Changes</a:t>
                      </a:r>
                    </a:p>
                    <a:p>
                      <a:pPr algn="ctr" fontAlgn="ctr"/>
                      <a:r>
                        <a:rPr lang="en-US" sz="1400" b="0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(Move application to end of list, Counts for </a:t>
                      </a:r>
                      <a:r>
                        <a:rPr lang="en-US" sz="1400" b="0" i="1" u="none" strike="noStrike" baseline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NCIC offenses, </a:t>
                      </a:r>
                      <a:r>
                        <a:rPr lang="en-US" sz="1400" b="0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text field for gang “other”)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Looking Forward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864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6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Offender Photo Quality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Review photo quality based on newly adopted standards in the ICOTS Privacy Policy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Start with new photos added after July 1, 2017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NCIC Warrant Information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Matthew </a:t>
            </a:r>
            <a:r>
              <a:rPr lang="en-US" sz="1800" dirty="0"/>
              <a:t>Billinger, DCA </a:t>
            </a:r>
            <a:r>
              <a:rPr lang="en-US" sz="1800" dirty="0" smtClean="0"/>
              <a:t>Kansas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ICOTS Enhancements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IVINS Testing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Privacy Policy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ICOTS Data Exports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Training, Education &amp; </a:t>
            </a:r>
            <a:br>
              <a:rPr lang="en-US" dirty="0"/>
            </a:br>
            <a:r>
              <a:rPr lang="en-US" dirty="0"/>
              <a:t>Public Relations Committee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/>
              <a:t>Anne Precythe, Chair</a:t>
            </a:r>
          </a:p>
          <a:p>
            <a:r>
              <a:rPr lang="en-US" dirty="0" smtClean="0"/>
              <a:t>Missouri</a:t>
            </a:r>
            <a:endParaRPr lang="en-US" dirty="0"/>
          </a:p>
        </p:txBody>
      </p:sp>
      <p:pic>
        <p:nvPicPr>
          <p:cNvPr id="3" name="Picture 2" descr="Nouvel accord sur l’exception pédagogique : quelques avancées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4"/>
          <a:stretch/>
        </p:blipFill>
        <p:spPr>
          <a:xfrm>
            <a:off x="2171700" y="76200"/>
            <a:ext cx="4800600" cy="27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CAO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3559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343400" y="1219200"/>
            <a:ext cx="0" cy="4419600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19600" y="1295400"/>
            <a:ext cx="4419600" cy="3962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1600" dirty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1600" dirty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6000" b="1" dirty="0">
                <a:solidFill>
                  <a:schemeClr val="bg2">
                    <a:lumMod val="90000"/>
                  </a:schemeClr>
                </a:solidFill>
              </a:rPr>
              <a:t>Committee Reports</a:t>
            </a:r>
          </a:p>
          <a:p>
            <a:pPr algn="ctr">
              <a:lnSpc>
                <a:spcPct val="90000"/>
              </a:lnSpc>
            </a:pPr>
            <a:endParaRPr lang="en-US" altLang="en-US" sz="2400" b="1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90000"/>
                  </a:schemeClr>
                </a:solidFill>
              </a:rPr>
              <a:t>	</a:t>
            </a:r>
            <a:endParaRPr lang="en-US" altLang="en-US" sz="28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bg2">
                    <a:lumMod val="90000"/>
                  </a:schemeClr>
                </a:solidFill>
              </a:rPr>
              <a:t>		</a:t>
            </a:r>
            <a:r>
              <a:rPr lang="en-US" altLang="en-US" sz="2800" dirty="0" smtClean="0">
                <a:solidFill>
                  <a:schemeClr val="bg2">
                    <a:lumMod val="90000"/>
                  </a:schemeClr>
                </a:solidFill>
              </a:rPr>
              <a:t>October 11, 2017</a:t>
            </a:r>
            <a:endParaRPr lang="en-US" altLang="en-US" sz="2800" dirty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0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Training, Education &amp; </a:t>
            </a:r>
            <a:br>
              <a:rPr lang="en-US" dirty="0"/>
            </a:br>
            <a:r>
              <a:rPr lang="en-US" dirty="0"/>
              <a:t>Public Relations Committee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200" y="1380744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Chair:  Commissioner Anne Precythe, NC</a:t>
            </a:r>
          </a:p>
          <a:p>
            <a:pPr marL="0" indent="0">
              <a:buNone/>
            </a:pPr>
            <a:r>
              <a:rPr lang="en-US" dirty="0"/>
              <a:t>Committee Members</a:t>
            </a:r>
          </a:p>
          <a:p>
            <a:pPr lvl="1"/>
            <a:r>
              <a:rPr lang="en-US" sz="2400" dirty="0"/>
              <a:t>Commissioner Dara Matson, IL</a:t>
            </a:r>
          </a:p>
          <a:p>
            <a:pPr lvl="1"/>
            <a:r>
              <a:rPr lang="en-US" sz="2400" dirty="0"/>
              <a:t>Commissioner Chris Moore, GA</a:t>
            </a:r>
          </a:p>
          <a:p>
            <a:pPr lvl="1"/>
            <a:r>
              <a:rPr lang="en-US" sz="2400" dirty="0"/>
              <a:t>Commissioner Scott McCaffrey, ME</a:t>
            </a:r>
          </a:p>
          <a:p>
            <a:pPr lvl="1"/>
            <a:r>
              <a:rPr lang="en-US" sz="2400" dirty="0"/>
              <a:t>Commissioner Roberta Cohen, NM</a:t>
            </a:r>
          </a:p>
          <a:p>
            <a:pPr lvl="1"/>
            <a:r>
              <a:rPr lang="en-US" sz="2400" dirty="0"/>
              <a:t>Commissioner Russell </a:t>
            </a:r>
            <a:r>
              <a:rPr lang="en-US" sz="2400" dirty="0" err="1"/>
              <a:t>Marlan</a:t>
            </a:r>
            <a:r>
              <a:rPr lang="en-US" sz="2400" dirty="0"/>
              <a:t>, MI</a:t>
            </a:r>
          </a:p>
          <a:p>
            <a:pPr lvl="1"/>
            <a:r>
              <a:rPr lang="en-US" sz="2400" dirty="0"/>
              <a:t>Commissioner James Parks, VA</a:t>
            </a:r>
          </a:p>
          <a:p>
            <a:pPr lvl="1"/>
            <a:r>
              <a:rPr lang="en-US" sz="2400" dirty="0"/>
              <a:t>Commissioner </a:t>
            </a:r>
            <a:r>
              <a:rPr lang="en-US" sz="2400"/>
              <a:t>Joseph </a:t>
            </a:r>
            <a:r>
              <a:rPr lang="en-US" sz="2400" smtClean="0"/>
              <a:t>Clocker, </a:t>
            </a:r>
            <a:r>
              <a:rPr lang="en-US" sz="2400" dirty="0" smtClean="0"/>
              <a:t>MD</a:t>
            </a:r>
          </a:p>
          <a:p>
            <a:pPr lvl="1"/>
            <a:r>
              <a:rPr lang="en-US" sz="2400" dirty="0" smtClean="0"/>
              <a:t>Commissioner Hope Cooper, KS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27776" y="4444591"/>
            <a:ext cx="3352800" cy="16312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Ex-</a:t>
            </a:r>
            <a:r>
              <a:rPr lang="en-US" sz="2000" dirty="0" err="1">
                <a:solidFill>
                  <a:srgbClr val="002060"/>
                </a:solidFill>
              </a:rPr>
              <a:t>Officios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DCA Sally </a:t>
            </a:r>
            <a:r>
              <a:rPr lang="en-US" sz="2000" dirty="0" smtClean="0">
                <a:solidFill>
                  <a:srgbClr val="002060"/>
                </a:solidFill>
              </a:rPr>
              <a:t>Reinhardt-Stewart</a:t>
            </a:r>
            <a:r>
              <a:rPr lang="en-US" sz="2000" dirty="0">
                <a:solidFill>
                  <a:srgbClr val="002060"/>
                </a:solidFill>
              </a:rPr>
              <a:t>, 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DCA Timothy Strickland, FL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DCA Mark Patterson, OR</a:t>
            </a:r>
          </a:p>
        </p:txBody>
      </p:sp>
    </p:spTree>
    <p:extLst>
      <p:ext uri="{BB962C8B-B14F-4D97-AF65-F5344CB8AC3E}">
        <p14:creationId xmlns:p14="http://schemas.microsoft.com/office/powerpoint/2010/main" val="34087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FY2017 Trainers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Margaret Thompson (</a:t>
            </a:r>
            <a:r>
              <a:rPr lang="en-US" dirty="0" smtClean="0"/>
              <a:t>PA)</a:t>
            </a:r>
          </a:p>
          <a:p>
            <a:r>
              <a:rPr lang="en-US" dirty="0" smtClean="0"/>
              <a:t>Leslie </a:t>
            </a:r>
            <a:r>
              <a:rPr lang="en-US" dirty="0"/>
              <a:t>Thomas (</a:t>
            </a:r>
            <a:r>
              <a:rPr lang="en-US" dirty="0" smtClean="0"/>
              <a:t>NC)</a:t>
            </a:r>
          </a:p>
          <a:p>
            <a:r>
              <a:rPr lang="en-US" dirty="0" smtClean="0"/>
              <a:t>Betty </a:t>
            </a:r>
            <a:r>
              <a:rPr lang="en-US" dirty="0"/>
              <a:t>Payton (NC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Ernette </a:t>
            </a:r>
            <a:r>
              <a:rPr lang="en-US" dirty="0"/>
              <a:t>Griggs (</a:t>
            </a:r>
            <a:r>
              <a:rPr lang="en-US" dirty="0" smtClean="0"/>
              <a:t>WI)</a:t>
            </a:r>
          </a:p>
          <a:p>
            <a:r>
              <a:rPr lang="en-US" dirty="0" smtClean="0"/>
              <a:t>Holly </a:t>
            </a:r>
            <a:r>
              <a:rPr lang="en-US" dirty="0"/>
              <a:t>Kassube (</a:t>
            </a:r>
            <a:r>
              <a:rPr lang="en-US" dirty="0" smtClean="0"/>
              <a:t>IL)</a:t>
            </a:r>
          </a:p>
          <a:p>
            <a:r>
              <a:rPr lang="en-US" dirty="0" smtClean="0"/>
              <a:t>Shawn </a:t>
            </a:r>
            <a:r>
              <a:rPr lang="en-US" dirty="0" err="1"/>
              <a:t>Arruti</a:t>
            </a:r>
            <a:r>
              <a:rPr lang="en-US" dirty="0"/>
              <a:t> (</a:t>
            </a:r>
            <a:r>
              <a:rPr lang="en-US" dirty="0" smtClean="0"/>
              <a:t>NV)</a:t>
            </a:r>
          </a:p>
          <a:p>
            <a:r>
              <a:rPr lang="en-US" dirty="0" smtClean="0"/>
              <a:t>Judy </a:t>
            </a:r>
            <a:r>
              <a:rPr lang="en-US" dirty="0"/>
              <a:t>Mesick (</a:t>
            </a:r>
            <a:r>
              <a:rPr lang="en-US" dirty="0" smtClean="0"/>
              <a:t>ID)</a:t>
            </a:r>
          </a:p>
          <a:p>
            <a:r>
              <a:rPr lang="en-US" dirty="0" smtClean="0"/>
              <a:t>Matthew </a:t>
            </a:r>
            <a:r>
              <a:rPr lang="en-US" dirty="0"/>
              <a:t>Reed (PA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/>
              <a:t>Julie Lohman (VA</a:t>
            </a:r>
            <a:r>
              <a:rPr lang="en-US" dirty="0" smtClean="0"/>
              <a:t>)</a:t>
            </a:r>
          </a:p>
          <a:p>
            <a:r>
              <a:rPr lang="en-US" dirty="0" smtClean="0"/>
              <a:t>Jacey </a:t>
            </a:r>
            <a:r>
              <a:rPr lang="en-US" dirty="0"/>
              <a:t>Nordmeyer (NE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Matthew </a:t>
            </a:r>
            <a:r>
              <a:rPr lang="en-US" dirty="0"/>
              <a:t>Billinger (KS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Dori </a:t>
            </a:r>
            <a:r>
              <a:rPr lang="en-US" dirty="0"/>
              <a:t>Littler (</a:t>
            </a:r>
            <a:r>
              <a:rPr lang="en-US" dirty="0" smtClean="0"/>
              <a:t>AZ)</a:t>
            </a:r>
          </a:p>
          <a:p>
            <a:r>
              <a:rPr lang="en-US" dirty="0" smtClean="0"/>
              <a:t>Sally </a:t>
            </a:r>
            <a:r>
              <a:rPr lang="en-US" dirty="0"/>
              <a:t>Reinhardt-Stewart (</a:t>
            </a:r>
            <a:r>
              <a:rPr lang="en-US" dirty="0" smtClean="0"/>
              <a:t>NE)</a:t>
            </a:r>
          </a:p>
          <a:p>
            <a:r>
              <a:rPr lang="en-US" dirty="0" smtClean="0"/>
              <a:t>Joe </a:t>
            </a:r>
            <a:r>
              <a:rPr lang="en-US" dirty="0"/>
              <a:t>Beaman (</a:t>
            </a:r>
            <a:r>
              <a:rPr lang="en-US" dirty="0" smtClean="0"/>
              <a:t>MI)</a:t>
            </a:r>
          </a:p>
          <a:p>
            <a:r>
              <a:rPr lang="en-US" dirty="0" smtClean="0"/>
              <a:t>Tracy </a:t>
            </a:r>
            <a:r>
              <a:rPr lang="en-US" dirty="0"/>
              <a:t>Hudrlik (MN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Years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" y="1295401"/>
            <a:ext cx="8229600" cy="4038600"/>
          </a:xfrm>
        </p:spPr>
        <p:txBody>
          <a:bodyPr/>
          <a:lstStyle/>
          <a:p>
            <a:r>
              <a:rPr lang="en-US" dirty="0" smtClean="0"/>
              <a:t>Over 4,000 individuals trained</a:t>
            </a:r>
          </a:p>
          <a:p>
            <a:pPr lvl="1"/>
            <a:r>
              <a:rPr lang="en-US" dirty="0" smtClean="0"/>
              <a:t>Compact Staff:  December 2016 &amp; May 2017</a:t>
            </a:r>
          </a:p>
          <a:p>
            <a:pPr lvl="1"/>
            <a:r>
              <a:rPr lang="en-US" dirty="0" smtClean="0"/>
              <a:t>General Rules:  </a:t>
            </a:r>
            <a:r>
              <a:rPr lang="en-US" dirty="0" err="1"/>
              <a:t>W</a:t>
            </a:r>
            <a:r>
              <a:rPr lang="en-US" sz="2800" dirty="0" err="1" smtClean="0"/>
              <a:t>ebex</a:t>
            </a:r>
            <a:r>
              <a:rPr lang="en-US" sz="2800" dirty="0" smtClean="0"/>
              <a:t> &amp; </a:t>
            </a:r>
            <a:r>
              <a:rPr lang="en-US" sz="2800" dirty="0" err="1" smtClean="0"/>
              <a:t>Ondemand</a:t>
            </a:r>
            <a:endParaRPr lang="en-US" sz="2800" dirty="0" smtClean="0"/>
          </a:p>
          <a:p>
            <a:pPr lvl="1"/>
            <a:r>
              <a:rPr lang="en-US" dirty="0" smtClean="0"/>
              <a:t>APPA-NYC </a:t>
            </a:r>
            <a:r>
              <a:rPr lang="en-US" sz="2400" dirty="0" smtClean="0"/>
              <a:t>(</a:t>
            </a:r>
            <a:r>
              <a:rPr lang="en-US" sz="2400" i="1" dirty="0" smtClean="0"/>
              <a:t>Promoting a Single Standard for Supervision)</a:t>
            </a:r>
            <a:endParaRPr lang="en-US" sz="2400" dirty="0" smtClean="0"/>
          </a:p>
          <a:p>
            <a:pPr lvl="1"/>
            <a:r>
              <a:rPr lang="en-US" dirty="0" smtClean="0"/>
              <a:t>Newly redesigned ICAOS Support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259" y="3962400"/>
            <a:ext cx="3985789" cy="3059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4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DCA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Impact of June 1</a:t>
            </a:r>
            <a:r>
              <a:rPr lang="en-US" baseline="30000" dirty="0" smtClean="0"/>
              <a:t>st</a:t>
            </a:r>
            <a:r>
              <a:rPr lang="en-US" dirty="0" smtClean="0"/>
              <a:t> amendments varied as do supervision practices</a:t>
            </a:r>
          </a:p>
          <a:p>
            <a:r>
              <a:rPr lang="en-US" dirty="0" smtClean="0"/>
              <a:t>Ensure states are (or working towards) exhausting all efforts to correct compliance prior to requiring retaking</a:t>
            </a:r>
          </a:p>
          <a:p>
            <a:r>
              <a:rPr lang="en-US" dirty="0" smtClean="0"/>
              <a:t>Issues identified:</a:t>
            </a:r>
          </a:p>
          <a:p>
            <a:pPr lvl="1"/>
            <a:r>
              <a:rPr lang="en-US" dirty="0" smtClean="0"/>
              <a:t>PC </a:t>
            </a:r>
            <a:r>
              <a:rPr lang="en-US" dirty="0"/>
              <a:t>hearing requirements</a:t>
            </a:r>
          </a:p>
          <a:p>
            <a:pPr lvl="1"/>
            <a:r>
              <a:rPr lang="en-US" dirty="0" smtClean="0"/>
              <a:t>Reporting </a:t>
            </a:r>
            <a:r>
              <a:rPr lang="en-US" dirty="0"/>
              <a:t>jail time used as a sanction</a:t>
            </a:r>
          </a:p>
          <a:p>
            <a:pPr lvl="1"/>
            <a:r>
              <a:rPr lang="en-US" dirty="0" smtClean="0"/>
              <a:t>Definition </a:t>
            </a:r>
            <a:r>
              <a:rPr lang="en-US" dirty="0"/>
              <a:t>of behavior requiring retaking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sponsored programs used in rehabilitation not offered to interstate </a:t>
            </a:r>
            <a:r>
              <a:rPr lang="en-US" dirty="0" smtClean="0"/>
              <a:t>offenders</a:t>
            </a:r>
          </a:p>
          <a:p>
            <a:pPr lvl="1"/>
            <a:r>
              <a:rPr lang="en-US" dirty="0" smtClean="0"/>
              <a:t>Stakeholder involvement/overcoming resistance</a:t>
            </a:r>
          </a:p>
          <a:p>
            <a:pPr lvl="1"/>
            <a:r>
              <a:rPr lang="en-US" dirty="0" smtClean="0"/>
              <a:t>Documentation consideration-ONLY use Violation Reports at the time RETAKING IS REQUIRED!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Plans FY2018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Calling on Trainers!!</a:t>
            </a:r>
          </a:p>
          <a:p>
            <a:pPr lvl="0"/>
            <a:r>
              <a:rPr lang="en-US" dirty="0" smtClean="0">
                <a:solidFill>
                  <a:srgbClr val="F2F2F2"/>
                </a:solidFill>
              </a:rPr>
              <a:t>ICOTS </a:t>
            </a:r>
            <a:r>
              <a:rPr lang="en-US" dirty="0">
                <a:solidFill>
                  <a:srgbClr val="F2F2F2"/>
                </a:solidFill>
              </a:rPr>
              <a:t>Trainings</a:t>
            </a:r>
          </a:p>
          <a:p>
            <a:pPr lvl="1"/>
            <a:r>
              <a:rPr lang="en-US" dirty="0">
                <a:solidFill>
                  <a:srgbClr val="F2F2F2"/>
                </a:solidFill>
              </a:rPr>
              <a:t>New </a:t>
            </a:r>
            <a:r>
              <a:rPr lang="en-US" dirty="0" smtClean="0">
                <a:solidFill>
                  <a:srgbClr val="F2F2F2"/>
                </a:solidFill>
              </a:rPr>
              <a:t>enhancements</a:t>
            </a:r>
            <a:endParaRPr lang="en-US" dirty="0">
              <a:solidFill>
                <a:srgbClr val="F2F2F2"/>
              </a:solidFill>
            </a:endParaRPr>
          </a:p>
          <a:p>
            <a:pPr lvl="1"/>
            <a:r>
              <a:rPr lang="en-US" dirty="0">
                <a:solidFill>
                  <a:srgbClr val="F2F2F2"/>
                </a:solidFill>
              </a:rPr>
              <a:t>New reports and data clean up</a:t>
            </a:r>
          </a:p>
          <a:p>
            <a:pPr lvl="0"/>
            <a:r>
              <a:rPr lang="en-US" dirty="0">
                <a:solidFill>
                  <a:srgbClr val="F2F2F2"/>
                </a:solidFill>
              </a:rPr>
              <a:t>2018 Amendment Training</a:t>
            </a:r>
          </a:p>
          <a:p>
            <a:r>
              <a:rPr lang="en-US" dirty="0" smtClean="0"/>
              <a:t>Probable Cause &amp; Violation Documentation</a:t>
            </a:r>
          </a:p>
          <a:p>
            <a:r>
              <a:rPr lang="en-US" dirty="0" smtClean="0"/>
              <a:t>Supervision Responsibilities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 ideas/provide TTA to states working on stakeholder involvement </a:t>
            </a:r>
          </a:p>
        </p:txBody>
      </p:sp>
    </p:spTree>
    <p:extLst>
      <p:ext uri="{BB962C8B-B14F-4D97-AF65-F5344CB8AC3E}">
        <p14:creationId xmlns:p14="http://schemas.microsoft.com/office/powerpoint/2010/main" val="19665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Committee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level of training….know MORE than the rules!</a:t>
            </a:r>
          </a:p>
          <a:p>
            <a:r>
              <a:rPr lang="en-US" dirty="0" smtClean="0"/>
              <a:t>Share solutions!</a:t>
            </a:r>
          </a:p>
          <a:p>
            <a:r>
              <a:rPr lang="en-US" dirty="0" smtClean="0"/>
              <a:t>Commissioners ensure DCAs have avenue to train stakeholders on IMPLEMENTATION of the rules for your state!</a:t>
            </a:r>
          </a:p>
          <a:p>
            <a:r>
              <a:rPr lang="en-US" dirty="0" smtClean="0"/>
              <a:t>State Council</a:t>
            </a:r>
          </a:p>
          <a:p>
            <a:pPr lvl="1"/>
            <a:r>
              <a:rPr lang="en-US" dirty="0" smtClean="0"/>
              <a:t>USE THEM!</a:t>
            </a:r>
            <a:endParaRPr lang="en-US" dirty="0"/>
          </a:p>
        </p:txBody>
      </p:sp>
      <p:pic>
        <p:nvPicPr>
          <p:cNvPr id="5" name="Picture 4" descr="What Do &lt;strong&gt;You&lt;/strong&gt; &lt;strong&gt;Need&lt;/strong&gt;? | Journey to Surren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426720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Finance Committee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Lauterbach, Chair</a:t>
            </a:r>
          </a:p>
          <a:p>
            <a:r>
              <a:rPr lang="en-US" dirty="0"/>
              <a:t>Iowa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8829">
            <a:off x="3177566" y="145854"/>
            <a:ext cx="2788867" cy="2655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48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Committee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Chair:  Commissioner Charles Lauterbach, IA</a:t>
            </a:r>
          </a:p>
          <a:p>
            <a:endParaRPr lang="en-US" sz="2800" dirty="0"/>
          </a:p>
          <a:p>
            <a:r>
              <a:rPr lang="en-US" sz="2800" dirty="0"/>
              <a:t>Committee Members</a:t>
            </a:r>
          </a:p>
          <a:p>
            <a:pPr lvl="1"/>
            <a:r>
              <a:rPr lang="en-US" sz="2400" dirty="0"/>
              <a:t>Commissioner Christy </a:t>
            </a:r>
            <a:r>
              <a:rPr lang="en-US" sz="2400" dirty="0" err="1"/>
              <a:t>Gutherz</a:t>
            </a:r>
            <a:r>
              <a:rPr lang="en-US" sz="2400" dirty="0"/>
              <a:t>, MS</a:t>
            </a:r>
          </a:p>
          <a:p>
            <a:pPr lvl="1"/>
            <a:r>
              <a:rPr lang="en-US" sz="2400" dirty="0" smtClean="0"/>
              <a:t>Commissioner </a:t>
            </a:r>
            <a:r>
              <a:rPr lang="en-US" sz="2400" dirty="0"/>
              <a:t>Sheila Sharp, </a:t>
            </a:r>
            <a:r>
              <a:rPr lang="en-US" sz="2400" dirty="0" smtClean="0"/>
              <a:t>AR</a:t>
            </a:r>
          </a:p>
          <a:p>
            <a:pPr lvl="1"/>
            <a:r>
              <a:rPr lang="en-US" sz="2400" dirty="0" smtClean="0"/>
              <a:t>Commissioner</a:t>
            </a:r>
            <a:r>
              <a:rPr lang="en-US" sz="2400" dirty="0"/>
              <a:t> </a:t>
            </a:r>
            <a:r>
              <a:rPr lang="en-US" sz="2400" dirty="0" smtClean="0"/>
              <a:t>Melissa Roberts, CO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7458" y="4724400"/>
            <a:ext cx="3883152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Ex-Officio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DCA Debbie Duke, TN</a:t>
            </a:r>
          </a:p>
        </p:txBody>
      </p:sp>
    </p:spTree>
    <p:extLst>
      <p:ext uri="{BB962C8B-B14F-4D97-AF65-F5344CB8AC3E}">
        <p14:creationId xmlns:p14="http://schemas.microsoft.com/office/powerpoint/2010/main" val="31151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/>
          <a:p>
            <a:r>
              <a:rPr lang="en-US" dirty="0"/>
              <a:t>Rules Committee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4038600"/>
            <a:ext cx="83058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Jane </a:t>
            </a:r>
            <a:r>
              <a:rPr lang="en-US" dirty="0"/>
              <a:t>Seigel, Chair</a:t>
            </a:r>
          </a:p>
          <a:p>
            <a:r>
              <a:rPr lang="en-US" dirty="0"/>
              <a:t>Indiana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5995">
            <a:off x="3537601" y="64394"/>
            <a:ext cx="2297396" cy="276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381000" y="1219200"/>
            <a:ext cx="80010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Chair:  Commissioner Jane Seigel, IN</a:t>
            </a:r>
          </a:p>
          <a:p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Committee Members</a:t>
            </a:r>
          </a:p>
          <a:p>
            <a:pPr lvl="1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Commissioner Dori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Littler,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AZ</a:t>
            </a:r>
          </a:p>
          <a:p>
            <a:pPr lvl="1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Commissioner Jenny Nimer, FL</a:t>
            </a:r>
          </a:p>
          <a:p>
            <a:pPr lvl="1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Commissioner Chris Moore, GA</a:t>
            </a:r>
          </a:p>
          <a:p>
            <a:pPr lvl="1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Commissioner Bob Maccarone, NY</a:t>
            </a:r>
          </a:p>
          <a:p>
            <a:pPr lvl="1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Commissioner Doug Clark, SD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Commissioner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Coltan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Harrington, WY</a:t>
            </a:r>
          </a:p>
          <a:p>
            <a:pPr lvl="1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Commissioner Shawn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Arruti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NV</a:t>
            </a:r>
          </a:p>
          <a:p>
            <a:pPr lvl="1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Commissioner Libby Elliot, TX</a:t>
            </a:r>
          </a:p>
          <a:p>
            <a:pPr lvl="1"/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Rules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2057400"/>
            <a:ext cx="4047067" cy="16312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Ex-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Officios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DCA Tim Strickland, FL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DCA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Margaret Thompson, PA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DCA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Tracy Hudrlik, MN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DCA Pat Odell, WY</a:t>
            </a:r>
          </a:p>
        </p:txBody>
      </p:sp>
    </p:spTree>
    <p:extLst>
      <p:ext uri="{BB962C8B-B14F-4D97-AF65-F5344CB8AC3E}">
        <p14:creationId xmlns:p14="http://schemas.microsoft.com/office/powerpoint/2010/main" val="18726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ABM Workgroup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Jeremiah Stromberg, </a:t>
            </a:r>
            <a:r>
              <a:rPr lang="en-US" dirty="0"/>
              <a:t>Vice-Chair</a:t>
            </a:r>
          </a:p>
          <a:p>
            <a:r>
              <a:rPr lang="en-US" dirty="0" smtClean="0"/>
              <a:t>Oregon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5943600" cy="22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Guide!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145809">
            <a:off x="5385391" y="1512877"/>
            <a:ext cx="350569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Idea for Rule or Amendment?</a:t>
            </a:r>
          </a:p>
          <a:p>
            <a:pPr algn="ctr"/>
            <a:endParaRPr lang="en-US" sz="28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Not sure where to start?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New guide provides draft template and outlines ICAOS’s rule/amendment adoption process from draft to final action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23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AO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257800" cy="513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8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ABM Workgroup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/>
              <a:t>Chair:  </a:t>
            </a:r>
            <a:r>
              <a:rPr lang="en-US" sz="3900" dirty="0" smtClean="0"/>
              <a:t>Jeremiah Stromberg, OR</a:t>
            </a:r>
            <a:endParaRPr lang="en-US" sz="3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Members:</a:t>
            </a:r>
          </a:p>
          <a:p>
            <a:r>
              <a:rPr lang="en-US" dirty="0" smtClean="0"/>
              <a:t>Michael Potteiger, PA</a:t>
            </a:r>
            <a:endParaRPr lang="en-US" dirty="0"/>
          </a:p>
          <a:p>
            <a:r>
              <a:rPr lang="en-US" dirty="0"/>
              <a:t>Suzanne Brooks, OH</a:t>
            </a:r>
          </a:p>
          <a:p>
            <a:r>
              <a:rPr lang="en-US" dirty="0"/>
              <a:t>Matt Billinger, KS</a:t>
            </a:r>
          </a:p>
          <a:p>
            <a:r>
              <a:rPr lang="en-US" dirty="0" smtClean="0"/>
              <a:t>Natalie </a:t>
            </a:r>
            <a:r>
              <a:rPr lang="en-US" dirty="0"/>
              <a:t>Latulippe, </a:t>
            </a:r>
            <a:r>
              <a:rPr lang="en-US" dirty="0" smtClean="0"/>
              <a:t>CT</a:t>
            </a:r>
          </a:p>
          <a:p>
            <a:r>
              <a:rPr lang="en-US" dirty="0" smtClean="0"/>
              <a:t>Margaret Thompson, PA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57700" y="3429000"/>
            <a:ext cx="4648200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Shawn </a:t>
            </a:r>
            <a:r>
              <a:rPr lang="en-US" dirty="0"/>
              <a:t>Arruti, NV</a:t>
            </a:r>
          </a:p>
          <a:p>
            <a:r>
              <a:rPr lang="en-US" dirty="0" smtClean="0"/>
              <a:t>Mark Patterson, </a:t>
            </a:r>
            <a:r>
              <a:rPr lang="en-US" dirty="0"/>
              <a:t>OR</a:t>
            </a:r>
          </a:p>
          <a:p>
            <a:r>
              <a:rPr lang="en-US" dirty="0"/>
              <a:t>Jenna James, GA</a:t>
            </a:r>
          </a:p>
          <a:p>
            <a:r>
              <a:rPr lang="en-US" dirty="0"/>
              <a:t>Elizabeth Powell, DC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 an Agenda to the Executive Committee for the next ABM</a:t>
            </a:r>
          </a:p>
          <a:p>
            <a:pPr lvl="1"/>
            <a:r>
              <a:rPr lang="en-US" dirty="0" smtClean="0"/>
              <a:t>Review feedback from previous ABMs, Region Meetings, and additional input</a:t>
            </a:r>
          </a:p>
          <a:p>
            <a:pPr lvl="1"/>
            <a:r>
              <a:rPr lang="en-US" dirty="0" smtClean="0"/>
              <a:t>Consider emerging trends in supervision</a:t>
            </a:r>
          </a:p>
          <a:p>
            <a:pPr lvl="1"/>
            <a:r>
              <a:rPr lang="en-US" dirty="0" smtClean="0"/>
              <a:t>Support for Hosting State</a:t>
            </a:r>
          </a:p>
          <a:p>
            <a:pPr lvl="1"/>
            <a:r>
              <a:rPr lang="en-US" dirty="0" smtClean="0"/>
              <a:t>Develop engagement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Face to Face Meeting in Winter (someplace warm!)</a:t>
            </a:r>
          </a:p>
          <a:p>
            <a:r>
              <a:rPr lang="en-US" dirty="0" smtClean="0"/>
              <a:t>2-3 WebEx Meetings in Spring</a:t>
            </a:r>
          </a:p>
          <a:p>
            <a:r>
              <a:rPr lang="en-US" dirty="0" smtClean="0"/>
              <a:t>Some offline planning / development</a:t>
            </a:r>
          </a:p>
          <a:p>
            <a:endParaRPr lang="en-US" dirty="0"/>
          </a:p>
          <a:p>
            <a:r>
              <a:rPr lang="en-US" dirty="0" smtClean="0"/>
              <a:t>Creative</a:t>
            </a:r>
          </a:p>
          <a:p>
            <a:r>
              <a:rPr lang="en-US" dirty="0" smtClean="0"/>
              <a:t>Willing to bring new ideas</a:t>
            </a:r>
          </a:p>
        </p:txBody>
      </p:sp>
    </p:spTree>
    <p:extLst>
      <p:ext uri="{BB962C8B-B14F-4D97-AF65-F5344CB8AC3E}">
        <p14:creationId xmlns:p14="http://schemas.microsoft.com/office/powerpoint/2010/main" val="5841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rombej\AppData\Local\Microsoft\Windows\Temporary Internet Files\Content.Outlook\BKCRI3YU\IMG_397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0160" y="836875"/>
            <a:ext cx="682752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Information Technology Committee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Gary Roberge, Chair</a:t>
            </a:r>
          </a:p>
          <a:p>
            <a:r>
              <a:rPr lang="en-US" sz="3600" dirty="0" smtClean="0"/>
              <a:t>Connecticut</a:t>
            </a:r>
          </a:p>
        </p:txBody>
      </p:sp>
      <p:pic>
        <p:nvPicPr>
          <p:cNvPr id="2052" name="Picture 4" descr="http://www.alpsinc.com/images/technology-glo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977414" cy="150812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Information Technology Committee</a:t>
            </a:r>
            <a:endParaRPr lang="en-US" b="1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60310" y="1066800"/>
            <a:ext cx="8305800" cy="556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500" dirty="0" smtClean="0"/>
              <a:t>Chair: Commissioner Gary Roberge, CT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500" dirty="0" smtClean="0"/>
              <a:t>Vice-Chair: Commissioner Nancy Ware, DC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500" dirty="0" smtClean="0"/>
              <a:t>Committee Members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Commissioner Chris Norman, AL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Commissioner Sheila Sharp, AR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Commissioner Shawn Arruti, NV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500" dirty="0" smtClean="0"/>
              <a:t>Ex-</a:t>
            </a:r>
            <a:r>
              <a:rPr lang="en-US" sz="3500" dirty="0" err="1" smtClean="0"/>
              <a:t>officios</a:t>
            </a:r>
            <a:endParaRPr lang="en-US" sz="35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DCA Natalie </a:t>
            </a:r>
            <a:r>
              <a:rPr lang="en-US" dirty="0" err="1" smtClean="0"/>
              <a:t>Latulippe</a:t>
            </a:r>
            <a:r>
              <a:rPr lang="en-US" dirty="0" smtClean="0"/>
              <a:t>, CT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DCA Matt Billinger, KS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DCA Candice Alfonso, NJ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DCA Felix Rosa, NY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DCA Julie Lohman, VA</a:t>
            </a:r>
          </a:p>
        </p:txBody>
      </p:sp>
      <p:pic>
        <p:nvPicPr>
          <p:cNvPr id="4098" name="Picture 2" descr="https://www.insidehighered.com/sites/default/server_files/styles/large/public/media/Committee%20meeting.jpg?itok=ljjGD4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10" y="3733800"/>
            <a:ext cx="3276600" cy="2730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2f9f7989-3525-4de5-963d-75b3c9d3cf19"/>
  <p:tag name="TPVERSION" val="8"/>
  <p:tag name="TPFULLVERSION" val="8.2.4.6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F2F2F2"/>
      </a:dk1>
      <a:lt1>
        <a:sysClr val="window" lastClr="FFFFFF"/>
      </a:lt1>
      <a:dk2>
        <a:srgbClr val="FFFFFF"/>
      </a:dk2>
      <a:lt2>
        <a:srgbClr val="FFFFFF"/>
      </a:lt2>
      <a:accent1>
        <a:srgbClr val="87BAFF"/>
      </a:accent1>
      <a:accent2>
        <a:srgbClr val="FFFFFF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</TotalTime>
  <Words>1187</Words>
  <Application>Microsoft Office PowerPoint</Application>
  <PresentationFormat>On-screen Show (4:3)</PresentationFormat>
  <Paragraphs>342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Verdana</vt:lpstr>
      <vt:lpstr>Wingdings</vt:lpstr>
      <vt:lpstr>Office Theme</vt:lpstr>
      <vt:lpstr>PowerPoint Presentation</vt:lpstr>
      <vt:lpstr>PowerPoint Presentation</vt:lpstr>
      <vt:lpstr>ABM Workgroup Report</vt:lpstr>
      <vt:lpstr>ABM Workgroup</vt:lpstr>
      <vt:lpstr>Purpose</vt:lpstr>
      <vt:lpstr>Requirements for Participation</vt:lpstr>
      <vt:lpstr>PowerPoint Presentation</vt:lpstr>
      <vt:lpstr>Information Technology Committee Report</vt:lpstr>
      <vt:lpstr>Information Technology Committee</vt:lpstr>
      <vt:lpstr>ICOTS System Update</vt:lpstr>
      <vt:lpstr>ICOTS Cont’d</vt:lpstr>
      <vt:lpstr>ICOTS (Cont’d)</vt:lpstr>
      <vt:lpstr>ICAOS Website</vt:lpstr>
      <vt:lpstr>ICAOS Website</vt:lpstr>
      <vt:lpstr>IVINS ICOTS Victim Notification Information Service</vt:lpstr>
      <vt:lpstr>IVINS Anonymous Registration</vt:lpstr>
      <vt:lpstr>PowerPoint Presentation</vt:lpstr>
      <vt:lpstr>Looking Forward</vt:lpstr>
      <vt:lpstr>Training, Education &amp;  Public Relations Committee Report</vt:lpstr>
      <vt:lpstr>Training, Education &amp;  Public Relations Committee</vt:lpstr>
      <vt:lpstr>FY2017 Trainers</vt:lpstr>
      <vt:lpstr>This Years Accomplishments</vt:lpstr>
      <vt:lpstr>DCA Calls</vt:lpstr>
      <vt:lpstr>Training Plans FY2018</vt:lpstr>
      <vt:lpstr>Training Committee Support</vt:lpstr>
      <vt:lpstr>Finance Committee Report</vt:lpstr>
      <vt:lpstr>Finance Committee</vt:lpstr>
      <vt:lpstr>Rules Committee Report</vt:lpstr>
      <vt:lpstr>PowerPoint Presentation</vt:lpstr>
      <vt:lpstr>New Guide!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Mspring</dc:creator>
  <cp:lastModifiedBy>xdonnelly</cp:lastModifiedBy>
  <cp:revision>163</cp:revision>
  <cp:lastPrinted>2015-10-01T17:38:08Z</cp:lastPrinted>
  <dcterms:created xsi:type="dcterms:W3CDTF">2006-08-16T00:00:00Z</dcterms:created>
  <dcterms:modified xsi:type="dcterms:W3CDTF">2017-10-11T11:52:04Z</dcterms:modified>
</cp:coreProperties>
</file>