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0" r:id="rId3"/>
    <p:sldId id="692" r:id="rId4"/>
    <p:sldId id="273" r:id="rId5"/>
    <p:sldId id="580" r:id="rId6"/>
    <p:sldId id="691" r:id="rId7"/>
    <p:sldId id="569" r:id="rId8"/>
    <p:sldId id="676" r:id="rId9"/>
    <p:sldId id="306" r:id="rId10"/>
    <p:sldId id="578" r:id="rId11"/>
    <p:sldId id="305" r:id="rId12"/>
    <p:sldId id="677" r:id="rId13"/>
    <p:sldId id="678" r:id="rId14"/>
    <p:sldId id="680" r:id="rId15"/>
    <p:sldId id="681" r:id="rId16"/>
    <p:sldId id="685" r:id="rId17"/>
    <p:sldId id="688" r:id="rId18"/>
    <p:sldId id="689" r:id="rId19"/>
    <p:sldId id="686" r:id="rId20"/>
    <p:sldId id="275" r:id="rId21"/>
    <p:sldId id="687" r:id="rId22"/>
    <p:sldId id="690" r:id="rId23"/>
    <p:sldId id="619" r:id="rId24"/>
  </p:sldIdLst>
  <p:sldSz cx="12192000" cy="6858000"/>
  <p:notesSz cx="7315200" cy="96012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pring@interstatecompact.org" initials="m" lastIdx="4" clrIdx="0">
    <p:extLst>
      <p:ext uri="{19B8F6BF-5375-455C-9EA6-DF929625EA0E}">
        <p15:presenceInfo xmlns:p15="http://schemas.microsoft.com/office/powerpoint/2012/main" userId="be4f0ff4ee8123cb" providerId="Windows Live"/>
      </p:ext>
    </p:extLst>
  </p:cmAuthor>
  <p:cmAuthor id="2" name="Mindy Spring" initials="MS" lastIdx="10" clrIdx="1">
    <p:extLst>
      <p:ext uri="{19B8F6BF-5375-455C-9EA6-DF929625EA0E}">
        <p15:presenceInfo xmlns:p15="http://schemas.microsoft.com/office/powerpoint/2012/main" userId="S::mspring@interstatecompact.org::86d49a1b-350d-47d2-b7ae-919d73657331" providerId="AD"/>
      </p:ext>
    </p:extLst>
  </p:cmAuthor>
  <p:cmAuthor id="3" name="Ashley Lippert" initials="AL" lastIdx="14" clrIdx="2">
    <p:extLst>
      <p:ext uri="{19B8F6BF-5375-455C-9EA6-DF929625EA0E}">
        <p15:presenceInfo xmlns:p15="http://schemas.microsoft.com/office/powerpoint/2012/main" userId="Ashley Lipp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63690" autoAdjust="0"/>
  </p:normalViewPr>
  <p:slideViewPr>
    <p:cSldViewPr snapToGrid="0">
      <p:cViewPr varScale="1">
        <p:scale>
          <a:sx n="63" d="100"/>
          <a:sy n="63" d="100"/>
        </p:scale>
        <p:origin x="748" y="60"/>
      </p:cViewPr>
      <p:guideLst>
        <p:guide orient="horz" pos="864"/>
        <p:guide pos="288"/>
        <p:guide pos="7392"/>
        <p:guide orient="horz" pos="672"/>
        <p:guide orient="horz" pos="216"/>
        <p:guide orient="horz" pos="3816"/>
      </p:guideLst>
    </p:cSldViewPr>
  </p:slideViewPr>
  <p:notesTextViewPr>
    <p:cViewPr>
      <p:scale>
        <a:sx n="125" d="100"/>
        <a:sy n="125" d="100"/>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E9F3A269-DE64-4E02-A17B-AFBB89BAB915}" type="datetimeFigureOut">
              <a:rPr lang="en-US" smtClean="0"/>
              <a:t>9/21/2021</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44C5A16-58E0-434A-AF92-04908FC4EAB2}" type="slidenum">
              <a:rPr lang="en-US" smtClean="0"/>
              <a:t>‹#›</a:t>
            </a:fld>
            <a:endParaRPr lang="en-US"/>
          </a:p>
        </p:txBody>
      </p:sp>
    </p:spTree>
    <p:extLst>
      <p:ext uri="{BB962C8B-B14F-4D97-AF65-F5344CB8AC3E}">
        <p14:creationId xmlns:p14="http://schemas.microsoft.com/office/powerpoint/2010/main" val="4238067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C0594D7-89D9-44DF-8EC4-339EC9FF5C1D}" type="datetimeFigureOut">
              <a:rPr lang="en-US" smtClean="0"/>
              <a:t>9/21/2021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Kay welcome</a:t>
            </a:r>
          </a:p>
          <a:p>
            <a:r>
              <a:rPr lang="en-US" dirty="0"/>
              <a:t>Introduce presenters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Presenters: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Suzanne Brooks, Dori Littler, Mary Kay Hudson, Mindy Spring &amp; Xavier Donnelly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Housekeeping:  Keep yourself muted when not speaking, but feel free to ask questions via the chat or hand raise feature.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end we planned breakouts on the various proposals for states to join and engage in discussions with other attendees.  More instruction will be provided at the end.</a:t>
            </a: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271481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361762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Dori</a:t>
            </a:r>
          </a:p>
        </p:txBody>
      </p:sp>
      <p:sp>
        <p:nvSpPr>
          <p:cNvPr id="4" name="Slide Number Placeholder 3"/>
          <p:cNvSpPr>
            <a:spLocks noGrp="1"/>
          </p:cNvSpPr>
          <p:nvPr>
            <p:ph type="sldNum" sz="quarter" idx="5"/>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118517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Dori</a:t>
            </a:r>
          </a:p>
        </p:txBody>
      </p:sp>
      <p:sp>
        <p:nvSpPr>
          <p:cNvPr id="4" name="Slide Number Placeholder 3"/>
          <p:cNvSpPr>
            <a:spLocks noGrp="1"/>
          </p:cNvSpPr>
          <p:nvPr>
            <p:ph type="sldNum" sz="quarter" idx="5"/>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1847791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MaryKay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266574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Dori</a:t>
            </a:r>
          </a:p>
        </p:txBody>
      </p:sp>
      <p:sp>
        <p:nvSpPr>
          <p:cNvPr id="4" name="Slide Number Placeholder 3"/>
          <p:cNvSpPr>
            <a:spLocks noGrp="1"/>
          </p:cNvSpPr>
          <p:nvPr>
            <p:ph type="sldNum" sz="quarter" idx="5"/>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3621896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1800" dirty="0">
                <a:effectLst/>
                <a:latin typeface="Calibri" panose="020F0502020204030204" pitchFamily="34" charset="0"/>
                <a:ea typeface="Calibri" panose="020F0502020204030204" pitchFamily="34" charset="0"/>
              </a:rPr>
              <a:t>more may qualify for mandatory transfer as a ‘resident’, that does not necessarily mean more offenders will be transferred.  Instead, many who would qualify under the new definition are having to be transferred as resident family or discretionary and when current ‘resident’ is misapplied, it results in delays and due to rejections.  </a:t>
            </a: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sz="1800" baseline="0" dirty="0">
              <a:effectLst/>
              <a:latin typeface="Calibri" panose="020F0502020204030204" pitchFamily="34" charset="0"/>
            </a:endParaRP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1800" baseline="0" dirty="0">
                <a:effectLst/>
                <a:latin typeface="Calibri" panose="020F0502020204030204" pitchFamily="34" charset="0"/>
              </a:rPr>
              <a:t>At end launch poll 5</a:t>
            </a:r>
          </a:p>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1265810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Maykay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23964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128635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baseline="0" dirty="0"/>
              <a:t>At end launch poll 6 (last poll)</a:t>
            </a:r>
          </a:p>
        </p:txBody>
      </p:sp>
      <p:sp>
        <p:nvSpPr>
          <p:cNvPr id="4" name="Slide Number Placeholder 3"/>
          <p:cNvSpPr>
            <a:spLocks noGrp="1"/>
          </p:cNvSpPr>
          <p:nvPr>
            <p:ph type="sldNum" sz="quarter" idx="5"/>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378999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Marykay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Polling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End launch polls 1, then poll 2</a:t>
            </a: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Dori</a:t>
            </a:r>
          </a:p>
        </p:txBody>
      </p:sp>
      <p:sp>
        <p:nvSpPr>
          <p:cNvPr id="4" name="Slide Number Placeholder 3"/>
          <p:cNvSpPr>
            <a:spLocks noGrp="1"/>
          </p:cNvSpPr>
          <p:nvPr>
            <p:ph type="sldNum" sz="quarter" idx="10"/>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2293706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393646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MaryKay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2484006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 introduce breakouts (engage in additional discussion, not </a:t>
            </a:r>
            <a:r>
              <a:rPr lang="en-US"/>
              <a:t>a presentation)</a:t>
            </a:r>
            <a:endParaRPr lang="en-US" dirty="0"/>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ICOTS Plans for Warrant Tracking Status (Chris, Xavier &amp; Tracy)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ICOTS Plans for Discretionary Retake Activity (Mindy and Matt)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Rule Discussion on 15 day Standard Timeframe for Issuing Warrant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MaryKay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Rule Discussion 1.101 Resident Impact (Ashley &amp; Suzanne)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Rule Discussion 5.108 Documentation Standards for PC Hearings &amp; Waivers  (Dori)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228487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Suzanne review poll results and review stats from 2019 audit in which states were asked to provide their processes for ensuring timely compact compliant warrants</a:t>
            </a:r>
          </a:p>
        </p:txBody>
      </p:sp>
      <p:sp>
        <p:nvSpPr>
          <p:cNvPr id="4" name="Slide Number Placeholder 3"/>
          <p:cNvSpPr>
            <a:spLocks noGrp="1"/>
          </p:cNvSpPr>
          <p:nvPr>
            <p:ph type="sldNum" sz="quarter" idx="5"/>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14589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47894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Statuses associated with profile, not specific cases</a:t>
            </a:r>
          </a:p>
        </p:txBody>
      </p:sp>
      <p:sp>
        <p:nvSpPr>
          <p:cNvPr id="4" name="Slide Number Placeholder 3"/>
          <p:cNvSpPr>
            <a:spLocks noGrp="1"/>
          </p:cNvSpPr>
          <p:nvPr>
            <p:ph type="sldNum" sz="quarter" idx="10"/>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282857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78504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strike="sngStrike"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 end launch poll 3</a:t>
            </a:r>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296117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process will not apply to offenders ordered to return in-lieu-of-retaking under Rule 5.101 (a) or 5.103 (b). Rather, those offenders will use the existing return reporting instruction procedure.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At end, launch poll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i="0" dirty="0">
              <a:solidFill>
                <a:srgbClr val="10274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74801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9/21/2021</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9/21/2021</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9/21/2021</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9/21/2021</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9/21/2021</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9/21/2021</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9/21/2021</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9/21/2021</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9/21/2021</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9/21/2021</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9/21/2021</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9/21/2021</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www.beachfrontbroll.com/2013/04/VotingAnimation.html"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8.gif"/><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21.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6.png"/><Relationship Id="rId5" Type="http://schemas.openxmlformats.org/officeDocument/2006/relationships/hyperlink" Target="https://www.flickr.com/photos/128733321@N05/19620861981" TargetMode="Externa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s://kenscourses.com/tc101fall2016/syndicated/verification-and-validation-2/"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askleo.com/whats-difference-email-domain-email-account-email-addres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9556301" cy="1638863"/>
            <a:chOff x="810520" y="2509978"/>
            <a:chExt cx="9556301"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9556301" cy="923330"/>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2021 ICOTS &amp; Rule Proposals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Commission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313223"/>
            <a:ext cx="6931152" cy="1113446"/>
          </a:xfrm>
        </p:spPr>
        <p:txBody>
          <a:bodyPr wrap="square" lIns="0" tIns="0" rIns="0" bIns="0" anchor="ctr">
            <a:spAutoFit/>
          </a:bodyPr>
          <a:lstStyle/>
          <a:p>
            <a:pPr algn="ctr"/>
            <a:r>
              <a:rPr lang="en-US" sz="4000" dirty="0">
                <a:solidFill>
                  <a:schemeClr val="bg1"/>
                </a:solidFill>
              </a:rPr>
              <a:t>Discretionary Retake Activity Considerations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1739892"/>
            <a:ext cx="7395508" cy="4535496"/>
          </a:xfrm>
        </p:spPr>
        <p:txBody>
          <a:bodyPr lIns="0" tIns="0" rIns="0" bIns="0" anchor="t">
            <a:noAutofit/>
          </a:bodyPr>
          <a:lstStyle/>
          <a:p>
            <a:pPr>
              <a:lnSpc>
                <a:spcPct val="100000"/>
              </a:lnSpc>
              <a:spcBef>
                <a:spcPts val="0"/>
              </a:spcBef>
              <a:spcAft>
                <a:spcPts val="1200"/>
              </a:spcAft>
              <a:buClr>
                <a:schemeClr val="bg1"/>
              </a:buClr>
            </a:pPr>
            <a:r>
              <a:rPr lang="en-US" sz="3200" dirty="0">
                <a:solidFill>
                  <a:schemeClr val="bg1"/>
                </a:solidFill>
              </a:rPr>
              <a:t>Tracks frequency Rule 5.101 (b) is invoked</a:t>
            </a:r>
          </a:p>
          <a:p>
            <a:pPr>
              <a:lnSpc>
                <a:spcPct val="100000"/>
              </a:lnSpc>
              <a:spcBef>
                <a:spcPts val="0"/>
              </a:spcBef>
              <a:spcAft>
                <a:spcPts val="1200"/>
              </a:spcAft>
              <a:buClr>
                <a:schemeClr val="bg1"/>
              </a:buClr>
            </a:pPr>
            <a:r>
              <a:rPr lang="en-US" sz="3200" dirty="0">
                <a:solidFill>
                  <a:schemeClr val="bg1"/>
                </a:solidFill>
              </a:rPr>
              <a:t>Communicates ‘reason’ sending state invoked retaking</a:t>
            </a:r>
          </a:p>
          <a:p>
            <a:pPr>
              <a:lnSpc>
                <a:spcPct val="100000"/>
              </a:lnSpc>
              <a:spcBef>
                <a:spcPts val="0"/>
              </a:spcBef>
              <a:spcAft>
                <a:spcPts val="1200"/>
              </a:spcAft>
              <a:buClr>
                <a:schemeClr val="bg1"/>
              </a:buClr>
            </a:pPr>
            <a:r>
              <a:rPr lang="en-US" sz="3200" dirty="0">
                <a:solidFill>
                  <a:schemeClr val="bg1"/>
                </a:solidFill>
              </a:rPr>
              <a:t>Captures compliance data for notifying receiving state within 15 business days of warrant issuance</a:t>
            </a:r>
          </a:p>
          <a:p>
            <a:pPr>
              <a:lnSpc>
                <a:spcPct val="100000"/>
              </a:lnSpc>
              <a:spcBef>
                <a:spcPts val="0"/>
              </a:spcBef>
              <a:spcAft>
                <a:spcPts val="1200"/>
              </a:spcAft>
              <a:buClr>
                <a:schemeClr val="bg1"/>
              </a:buClr>
            </a:pPr>
            <a:r>
              <a:rPr lang="en-US" sz="3200" dirty="0">
                <a:solidFill>
                  <a:schemeClr val="bg1"/>
                </a:solidFill>
              </a:rPr>
              <a:t>Prompts users to enter a ‘warrant status record’ if not entered previously</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pic>
        <p:nvPicPr>
          <p:cNvPr id="4" name="Picture 3" descr="Do Y’all Really Want Diversity of Thought? – Onyx Truth"/>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34470" y="1661150"/>
            <a:ext cx="4357530" cy="3686210"/>
          </a:xfrm>
          <a:prstGeom prst="rect">
            <a:avLst/>
          </a:prstGeom>
        </p:spPr>
      </p:pic>
    </p:spTree>
    <p:custDataLst>
      <p:tags r:id="rId1"/>
    </p:custDataLst>
    <p:extLst>
      <p:ext uri="{BB962C8B-B14F-4D97-AF65-F5344CB8AC3E}">
        <p14:creationId xmlns:p14="http://schemas.microsoft.com/office/powerpoint/2010/main" val="264172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6178732"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224648"/>
            <a:ext cx="4605201" cy="1002134"/>
          </a:xfrm>
        </p:spPr>
        <p:txBody>
          <a:bodyPr wrap="square" lIns="0" tIns="0" rIns="0" bIns="0" anchor="ctr">
            <a:spAutoFit/>
          </a:bodyPr>
          <a:lstStyle/>
          <a:p>
            <a:pPr algn="ctr"/>
            <a:r>
              <a:rPr lang="en-US" sz="3600" dirty="0">
                <a:solidFill>
                  <a:schemeClr val="bg1"/>
                </a:solidFill>
              </a:rPr>
              <a:t>Technology Committee Recommendation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16568" y="1451429"/>
            <a:ext cx="5879432" cy="4532342"/>
          </a:xfrm>
        </p:spPr>
        <p:txBody>
          <a:bodyPr lIns="0" tIns="0" rIns="0" bIns="0" anchor="t">
            <a:noAutofit/>
          </a:bodyPr>
          <a:lstStyle/>
          <a:p>
            <a:pPr>
              <a:lnSpc>
                <a:spcPct val="100000"/>
              </a:lnSpc>
              <a:spcBef>
                <a:spcPts val="0"/>
              </a:spcBef>
              <a:spcAft>
                <a:spcPts val="1200"/>
              </a:spcAft>
              <a:buClr>
                <a:schemeClr val="bg1"/>
              </a:buClr>
            </a:pPr>
            <a:endParaRPr lang="en-US" sz="2400" dirty="0">
              <a:solidFill>
                <a:schemeClr val="bg1"/>
              </a:solidFill>
            </a:endParaRPr>
          </a:p>
          <a:p>
            <a:pPr>
              <a:lnSpc>
                <a:spcPct val="100000"/>
              </a:lnSpc>
              <a:spcBef>
                <a:spcPts val="0"/>
              </a:spcBef>
              <a:spcAft>
                <a:spcPts val="1200"/>
              </a:spcAft>
              <a:buClr>
                <a:schemeClr val="bg1"/>
              </a:buClr>
            </a:pPr>
            <a:r>
              <a:rPr lang="en-US" sz="3200" b="1" dirty="0">
                <a:solidFill>
                  <a:schemeClr val="bg1"/>
                </a:solidFill>
              </a:rPr>
              <a:t>Warrant Status Bundle:  </a:t>
            </a:r>
            <a:r>
              <a:rPr lang="en-US" sz="3200" dirty="0">
                <a:solidFill>
                  <a:schemeClr val="bg1"/>
                </a:solidFill>
              </a:rPr>
              <a:t>Unanimous recommendation to approve at 2021 ABM</a:t>
            </a:r>
          </a:p>
          <a:p>
            <a:pPr>
              <a:lnSpc>
                <a:spcPct val="100000"/>
              </a:lnSpc>
              <a:spcBef>
                <a:spcPts val="0"/>
              </a:spcBef>
              <a:spcAft>
                <a:spcPts val="1200"/>
              </a:spcAft>
              <a:buClr>
                <a:schemeClr val="bg1"/>
              </a:buClr>
            </a:pPr>
            <a:endParaRPr lang="en-US" sz="1800" dirty="0">
              <a:solidFill>
                <a:schemeClr val="bg1"/>
              </a:solidFill>
            </a:endParaRPr>
          </a:p>
          <a:p>
            <a:pPr>
              <a:lnSpc>
                <a:spcPct val="100000"/>
              </a:lnSpc>
              <a:spcBef>
                <a:spcPts val="0"/>
              </a:spcBef>
              <a:spcAft>
                <a:spcPts val="1200"/>
              </a:spcAft>
              <a:buClr>
                <a:schemeClr val="bg1"/>
              </a:buClr>
            </a:pPr>
            <a:r>
              <a:rPr lang="en-US" sz="3200" b="1" dirty="0">
                <a:solidFill>
                  <a:schemeClr val="bg1"/>
                </a:solidFill>
              </a:rPr>
              <a:t>Discretionary Retaking Activity:  </a:t>
            </a:r>
            <a:r>
              <a:rPr lang="en-US" sz="3200" dirty="0">
                <a:solidFill>
                  <a:schemeClr val="bg1"/>
                </a:solidFill>
              </a:rPr>
              <a:t>Neutral on prioritization for 2021 ABM pending region discussions  </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a:off x="550215" y="1624995"/>
            <a:ext cx="41730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AA774-F520-45D0-AF43-6D0D529B01C8}"/>
              </a:ext>
            </a:extLst>
          </p:cNvPr>
          <p:cNvCxnSpPr>
            <a:cxnSpLocks/>
          </p:cNvCxnSpPr>
          <p:nvPr/>
        </p:nvCxnSpPr>
        <p:spPr>
          <a:xfrm>
            <a:off x="4723238" y="6457950"/>
            <a:ext cx="557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3310E21-6E42-4BBB-83FC-2E46F8E94E5C}"/>
              </a:ext>
            </a:extLst>
          </p:cNvPr>
          <p:cNvSpPr txBox="1"/>
          <p:nvPr/>
        </p:nvSpPr>
        <p:spPr>
          <a:xfrm>
            <a:off x="7055318" y="1123928"/>
            <a:ext cx="4290969" cy="4216539"/>
          </a:xfrm>
          <a:prstGeom prst="rect">
            <a:avLst/>
          </a:prstGeom>
          <a:noFill/>
        </p:spPr>
        <p:txBody>
          <a:bodyPr wrap="square" rtlCol="0">
            <a:spAutoFit/>
          </a:bodyPr>
          <a:lstStyle/>
          <a:p>
            <a:pPr algn="ctr"/>
            <a:r>
              <a:rPr lang="en-US" sz="3200" dirty="0"/>
              <a:t>Warrant Status Bundle:  $56, 565</a:t>
            </a:r>
          </a:p>
          <a:p>
            <a:pPr algn="ctr"/>
            <a:r>
              <a:rPr lang="en-US" sz="3200" dirty="0"/>
              <a:t>+</a:t>
            </a:r>
          </a:p>
          <a:p>
            <a:pPr algn="ctr"/>
            <a:r>
              <a:rPr lang="en-US" sz="3200" dirty="0"/>
              <a:t>Discretionary Retake Activity:  </a:t>
            </a:r>
          </a:p>
          <a:p>
            <a:pPr algn="ctr"/>
            <a:r>
              <a:rPr lang="en-US" sz="3200" dirty="0"/>
              <a:t>$38,625</a:t>
            </a:r>
          </a:p>
          <a:p>
            <a:pPr algn="ctr"/>
            <a:r>
              <a:rPr lang="en-US" sz="3200" dirty="0"/>
              <a:t>=</a:t>
            </a:r>
          </a:p>
          <a:p>
            <a:pPr algn="ctr"/>
            <a:r>
              <a:rPr lang="en-US" sz="4400" b="1" dirty="0"/>
              <a:t>Total $95, 190</a:t>
            </a:r>
          </a:p>
        </p:txBody>
      </p:sp>
    </p:spTree>
    <p:custDataLst>
      <p:tags r:id="rId1"/>
    </p:custDataLst>
    <p:extLst>
      <p:ext uri="{BB962C8B-B14F-4D97-AF65-F5344CB8AC3E}">
        <p14:creationId xmlns:p14="http://schemas.microsoft.com/office/powerpoint/2010/main" val="155683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CE841-1882-4DB9-A13A-6BC946555DB3}"/>
              </a:ext>
            </a:extLst>
          </p:cNvPr>
          <p:cNvSpPr>
            <a:spLocks noGrp="1"/>
          </p:cNvSpPr>
          <p:nvPr>
            <p:ph type="title"/>
          </p:nvPr>
        </p:nvSpPr>
        <p:spPr/>
        <p:txBody>
          <a:bodyPr/>
          <a:lstStyle/>
          <a:p>
            <a:r>
              <a:rPr lang="en-US" dirty="0"/>
              <a:t>ICAOS Rule Proposals</a:t>
            </a:r>
          </a:p>
        </p:txBody>
      </p:sp>
      <p:sp>
        <p:nvSpPr>
          <p:cNvPr id="7" name="Text Placeholder 6">
            <a:extLst>
              <a:ext uri="{FF2B5EF4-FFF2-40B4-BE49-F238E27FC236}">
                <a16:creationId xmlns:a16="http://schemas.microsoft.com/office/drawing/2014/main" id="{8A9A907F-3847-424C-B0F6-AED83820C401}"/>
              </a:ext>
            </a:extLst>
          </p:cNvPr>
          <p:cNvSpPr>
            <a:spLocks noGrp="1"/>
          </p:cNvSpPr>
          <p:nvPr>
            <p:ph type="body" idx="1"/>
          </p:nvPr>
        </p:nvSpPr>
        <p:spPr/>
        <p:txBody>
          <a:bodyPr/>
          <a:lstStyle/>
          <a:p>
            <a:r>
              <a:rPr lang="en-US" dirty="0"/>
              <a:t>ABM 2021</a:t>
            </a:r>
          </a:p>
        </p:txBody>
      </p:sp>
      <p:sp>
        <p:nvSpPr>
          <p:cNvPr id="5" name="Slide Number Placeholder 4">
            <a:extLst>
              <a:ext uri="{FF2B5EF4-FFF2-40B4-BE49-F238E27FC236}">
                <a16:creationId xmlns:a16="http://schemas.microsoft.com/office/drawing/2014/main" id="{E47F7503-7F58-42A5-A158-101CF254046D}"/>
              </a:ext>
            </a:extLst>
          </p:cNvPr>
          <p:cNvSpPr>
            <a:spLocks noGrp="1"/>
          </p:cNvSpPr>
          <p:nvPr>
            <p:ph type="sldNum" sz="quarter" idx="12"/>
          </p:nvPr>
        </p:nvSpPr>
        <p:spPr/>
        <p:txBody>
          <a:bodyPr/>
          <a:lstStyle/>
          <a:p>
            <a:fld id="{20ACEE5B-6B89-47D3-A969-11CC9D54FA43}" type="slidenum">
              <a:rPr lang="en-US" smtClean="0"/>
              <a:t>12</a:t>
            </a:fld>
            <a:endParaRPr lang="en-US"/>
          </a:p>
        </p:txBody>
      </p:sp>
    </p:spTree>
    <p:custDataLst>
      <p:tags r:id="rId1"/>
    </p:custDataLst>
    <p:extLst>
      <p:ext uri="{BB962C8B-B14F-4D97-AF65-F5344CB8AC3E}">
        <p14:creationId xmlns:p14="http://schemas.microsoft.com/office/powerpoint/2010/main" val="361582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EB7D7F-0897-4720-9FC6-F888CC4D01B6}"/>
              </a:ext>
            </a:extLst>
          </p:cNvPr>
          <p:cNvSpPr>
            <a:spLocks noGrp="1"/>
          </p:cNvSpPr>
          <p:nvPr>
            <p:ph type="body" idx="1"/>
          </p:nvPr>
        </p:nvSpPr>
        <p:spPr>
          <a:xfrm>
            <a:off x="425245" y="505650"/>
            <a:ext cx="10515599" cy="420624"/>
          </a:xfrm>
        </p:spPr>
        <p:txBody>
          <a:bodyPr vert="horz" lIns="91440" tIns="45720" rIns="91440" bIns="45720" rtlCol="0">
            <a:noAutofit/>
          </a:bodyPr>
          <a:lstStyle/>
          <a:p>
            <a:r>
              <a:rPr lang="en-US" sz="2800" b="1" kern="1200" dirty="0">
                <a:solidFill>
                  <a:schemeClr val="tx1"/>
                </a:solidFill>
                <a:latin typeface="+mn-lt"/>
                <a:ea typeface="+mn-ea"/>
                <a:cs typeface="+mn-cs"/>
              </a:rPr>
              <a:t>Summary of Proposals</a:t>
            </a:r>
          </a:p>
          <a:p>
            <a:r>
              <a:rPr lang="en-US" sz="2800" b="1" dirty="0">
                <a:solidFill>
                  <a:schemeClr val="tx1"/>
                </a:solidFill>
              </a:rPr>
              <a:t>	1 Bylaw Vote</a:t>
            </a:r>
          </a:p>
          <a:p>
            <a:r>
              <a:rPr lang="en-US" sz="2800" b="1" kern="1200" dirty="0">
                <a:solidFill>
                  <a:schemeClr val="tx1"/>
                </a:solidFill>
                <a:latin typeface="+mn-lt"/>
                <a:ea typeface="+mn-ea"/>
                <a:cs typeface="+mn-cs"/>
              </a:rPr>
              <a:t>	3 Rule Proposal Votes</a:t>
            </a:r>
          </a:p>
        </p:txBody>
      </p:sp>
      <p:pic>
        <p:nvPicPr>
          <p:cNvPr id="7" name="Picture 6" descr="Table&#10;&#10;Description automatically generated with low confidence">
            <a:extLst>
              <a:ext uri="{FF2B5EF4-FFF2-40B4-BE49-F238E27FC236}">
                <a16:creationId xmlns:a16="http://schemas.microsoft.com/office/drawing/2014/main" id="{98F4EC59-CC4C-4491-8242-590EAD1B89DC}"/>
              </a:ext>
            </a:extLst>
          </p:cNvPr>
          <p:cNvPicPr>
            <a:picLocks noChangeAspect="1"/>
          </p:cNvPicPr>
          <p:nvPr/>
        </p:nvPicPr>
        <p:blipFill>
          <a:blip r:embed="rId4"/>
          <a:stretch>
            <a:fillRect/>
          </a:stretch>
        </p:blipFill>
        <p:spPr>
          <a:xfrm>
            <a:off x="838200" y="2900236"/>
            <a:ext cx="10515599" cy="2760343"/>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BB472B63-176D-49E8-98F7-7F8B95A272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mtClean="0"/>
              <a:pPr>
                <a:spcAft>
                  <a:spcPts val="600"/>
                </a:spcAft>
              </a:pPr>
              <a:t>13</a:t>
            </a:fld>
            <a:endParaRPr lang="en-US"/>
          </a:p>
        </p:txBody>
      </p:sp>
      <p:sp>
        <p:nvSpPr>
          <p:cNvPr id="13" name="Rectangle 12">
            <a:extLst>
              <a:ext uri="{FF2B5EF4-FFF2-40B4-BE49-F238E27FC236}">
                <a16:creationId xmlns:a16="http://schemas.microsoft.com/office/drawing/2014/main" id="{9C41121E-AAB8-44BF-AB77-8C07BE6ECC79}"/>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descr="Logo, company name&#10;&#10;Description automatically generated">
            <a:extLst>
              <a:ext uri="{FF2B5EF4-FFF2-40B4-BE49-F238E27FC236}">
                <a16:creationId xmlns:a16="http://schemas.microsoft.com/office/drawing/2014/main" id="{4EA3A88A-FD60-4C53-9723-09A28A166BF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19764" y="611826"/>
            <a:ext cx="2152469" cy="1210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35702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12EE60-4571-418F-BD2A-95B8B22870E1}"/>
              </a:ext>
            </a:extLst>
          </p:cNvPr>
          <p:cNvSpPr>
            <a:spLocks noGrp="1"/>
          </p:cNvSpPr>
          <p:nvPr>
            <p:ph type="ftr" sz="quarter" idx="11"/>
          </p:nvPr>
        </p:nvSpPr>
        <p:spPr>
          <a:xfrm>
            <a:off x="3067665" y="6260546"/>
            <a:ext cx="5781367" cy="460929"/>
          </a:xfrm>
        </p:spPr>
        <p:txBody>
          <a:bodyPr/>
          <a:lstStyle/>
          <a:p>
            <a:r>
              <a:rPr lang="en-US" sz="1800" dirty="0"/>
              <a:t>Executive Committee Recommends Adoption</a:t>
            </a:r>
          </a:p>
        </p:txBody>
      </p:sp>
      <p:sp>
        <p:nvSpPr>
          <p:cNvPr id="5" name="Slide Number Placeholder 4">
            <a:extLst>
              <a:ext uri="{FF2B5EF4-FFF2-40B4-BE49-F238E27FC236}">
                <a16:creationId xmlns:a16="http://schemas.microsoft.com/office/drawing/2014/main" id="{9263C95C-8B42-4AB4-B598-963B4D415A82}"/>
              </a:ext>
            </a:extLst>
          </p:cNvPr>
          <p:cNvSpPr>
            <a:spLocks noGrp="1"/>
          </p:cNvSpPr>
          <p:nvPr>
            <p:ph type="sldNum" sz="quarter" idx="12"/>
          </p:nvPr>
        </p:nvSpPr>
        <p:spPr/>
        <p:txBody>
          <a:bodyPr/>
          <a:lstStyle/>
          <a:p>
            <a:fld id="{20ACEE5B-6B89-47D3-A969-11CC9D54FA43}" type="slidenum">
              <a:rPr lang="en-US" smtClean="0"/>
              <a:t>14</a:t>
            </a:fld>
            <a:endParaRPr lang="en-US"/>
          </a:p>
        </p:txBody>
      </p:sp>
      <p:pic>
        <p:nvPicPr>
          <p:cNvPr id="7" name="Picture 6" descr="Text&#10;&#10;Description automatically generated">
            <a:extLst>
              <a:ext uri="{FF2B5EF4-FFF2-40B4-BE49-F238E27FC236}">
                <a16:creationId xmlns:a16="http://schemas.microsoft.com/office/drawing/2014/main" id="{C2A4A558-0288-46F3-AA3E-A37CABBD79EF}"/>
              </a:ext>
            </a:extLst>
          </p:cNvPr>
          <p:cNvPicPr>
            <a:picLocks noChangeAspect="1"/>
          </p:cNvPicPr>
          <p:nvPr/>
        </p:nvPicPr>
        <p:blipFill>
          <a:blip r:embed="rId4"/>
          <a:stretch>
            <a:fillRect/>
          </a:stretch>
        </p:blipFill>
        <p:spPr>
          <a:xfrm>
            <a:off x="649337" y="2001157"/>
            <a:ext cx="6414075" cy="3239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a:extLst>
              <a:ext uri="{FF2B5EF4-FFF2-40B4-BE49-F238E27FC236}">
                <a16:creationId xmlns:a16="http://schemas.microsoft.com/office/drawing/2014/main" id="{2E5F2FA6-35BB-46F0-A515-E7A8DD36394D}"/>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By-Law Proposal Article 2, Section 2 </a:t>
            </a:r>
          </a:p>
        </p:txBody>
      </p:sp>
      <p:sp>
        <p:nvSpPr>
          <p:cNvPr id="9" name="Rectangle 8">
            <a:extLst>
              <a:ext uri="{FF2B5EF4-FFF2-40B4-BE49-F238E27FC236}">
                <a16:creationId xmlns:a16="http://schemas.microsoft.com/office/drawing/2014/main" id="{90CB58D5-37F0-455E-8B8B-62E7C2BBBCA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0B66CF5D-A788-4238-912A-85EB67A719E1}"/>
              </a:ext>
            </a:extLst>
          </p:cNvPr>
          <p:cNvSpPr txBox="1"/>
          <p:nvPr/>
        </p:nvSpPr>
        <p:spPr>
          <a:xfrm>
            <a:off x="7216220" y="1859340"/>
            <a:ext cx="4744721" cy="4401205"/>
          </a:xfrm>
          <a:prstGeom prst="rect">
            <a:avLst/>
          </a:prstGeom>
          <a:noFill/>
        </p:spPr>
        <p:txBody>
          <a:bodyPr wrap="square" rtlCol="0">
            <a:spAutoFit/>
          </a:bodyPr>
          <a:lstStyle/>
          <a:p>
            <a:r>
              <a:rPr lang="en-US" sz="2800" dirty="0"/>
              <a:t>Adds National District Attorney’s Association as ICAOS ex-officio member</a:t>
            </a:r>
          </a:p>
          <a:p>
            <a:pPr marL="457200" indent="-457200">
              <a:buFont typeface="Arial" panose="020B0604020202020204" pitchFamily="34" charset="0"/>
              <a:buChar char="•"/>
            </a:pPr>
            <a:endParaRPr lang="en-US" sz="2800" dirty="0"/>
          </a:p>
          <a:p>
            <a:r>
              <a:rPr lang="en-US" sz="2800" dirty="0"/>
              <a:t>Oldest/largest association of prosecutors:  5,000 members</a:t>
            </a:r>
          </a:p>
          <a:p>
            <a:pPr marL="457200" indent="-457200">
              <a:buFont typeface="Arial" panose="020B0604020202020204" pitchFamily="34" charset="0"/>
              <a:buChar char="•"/>
            </a:pPr>
            <a:endParaRPr lang="en-US" sz="2800" dirty="0"/>
          </a:p>
          <a:p>
            <a:r>
              <a:rPr lang="en-US" sz="2800" dirty="0"/>
              <a:t>Previous collaborations:</a:t>
            </a:r>
          </a:p>
          <a:p>
            <a:pPr marL="914400" lvl="1" indent="-457200">
              <a:buFont typeface="Arial" panose="020B0604020202020204" pitchFamily="34" charset="0"/>
              <a:buChar char="•"/>
            </a:pPr>
            <a:r>
              <a:rPr lang="en-US" sz="2800" dirty="0"/>
              <a:t>Training</a:t>
            </a:r>
          </a:p>
          <a:p>
            <a:pPr marL="914400" lvl="1" indent="-457200">
              <a:buFont typeface="Arial" panose="020B0604020202020204" pitchFamily="34" charset="0"/>
              <a:buChar char="•"/>
            </a:pPr>
            <a:r>
              <a:rPr lang="en-US" sz="2800" dirty="0"/>
              <a:t>Information Sharing</a:t>
            </a:r>
          </a:p>
        </p:txBody>
      </p:sp>
    </p:spTree>
    <p:custDataLst>
      <p:tags r:id="rId1"/>
    </p:custDataLst>
    <p:extLst>
      <p:ext uri="{BB962C8B-B14F-4D97-AF65-F5344CB8AC3E}">
        <p14:creationId xmlns:p14="http://schemas.microsoft.com/office/powerpoint/2010/main" val="226002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2E5F2FA6-35BB-46F0-A515-E7A8DD36394D}"/>
              </a:ext>
            </a:extLst>
          </p:cNvPr>
          <p:cNvSpPr txBox="1">
            <a:spLocks/>
          </p:cNvSpPr>
          <p:nvPr/>
        </p:nvSpPr>
        <p:spPr>
          <a:xfrm>
            <a:off x="-135194" y="107951"/>
            <a:ext cx="3739341" cy="1330839"/>
          </a:xfrm>
          <a:prstGeom prst="ellipse">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kern="1200" dirty="0">
                <a:solidFill>
                  <a:schemeClr val="tx1"/>
                </a:solidFill>
                <a:latin typeface="+mj-lt"/>
                <a:ea typeface="+mj-ea"/>
                <a:cs typeface="+mj-cs"/>
              </a:rPr>
              <a:t>Rule 1.101 ‘Resident’ Definition</a:t>
            </a:r>
          </a:p>
        </p:txBody>
      </p:sp>
      <p:sp>
        <p:nvSpPr>
          <p:cNvPr id="10" name="TextBox 9">
            <a:extLst>
              <a:ext uri="{FF2B5EF4-FFF2-40B4-BE49-F238E27FC236}">
                <a16:creationId xmlns:a16="http://schemas.microsoft.com/office/drawing/2014/main" id="{0B66CF5D-A788-4238-912A-85EB67A719E1}"/>
              </a:ext>
            </a:extLst>
          </p:cNvPr>
          <p:cNvSpPr txBox="1"/>
          <p:nvPr/>
        </p:nvSpPr>
        <p:spPr>
          <a:xfrm>
            <a:off x="275772" y="1323974"/>
            <a:ext cx="4013596" cy="5032375"/>
          </a:xfrm>
          <a:prstGeom prst="rect">
            <a:avLst/>
          </a:prstGeom>
        </p:spPr>
        <p:txBody>
          <a:bodyPr vert="horz" lIns="91440" tIns="45720" rIns="91440" bIns="45720" rtlCol="0">
            <a:normAutofit fontScale="77500" lnSpcReduction="20000"/>
          </a:bodyPr>
          <a:lstStyle/>
          <a:p>
            <a:pPr marL="114300" indent="-342900">
              <a:lnSpc>
                <a:spcPct val="90000"/>
              </a:lnSpc>
              <a:spcAft>
                <a:spcPts val="600"/>
              </a:spcAft>
              <a:buFont typeface="Wingdings" panose="05000000000000000000" pitchFamily="2" charset="2"/>
              <a:buChar char="Ø"/>
            </a:pPr>
            <a:r>
              <a:rPr lang="en-US" sz="2800" dirty="0"/>
              <a:t>Current definition is:</a:t>
            </a:r>
          </a:p>
          <a:p>
            <a:pPr marL="685800" lvl="1" indent="-457200">
              <a:lnSpc>
                <a:spcPct val="90000"/>
              </a:lnSpc>
              <a:spcAft>
                <a:spcPts val="600"/>
              </a:spcAft>
              <a:buFont typeface="Wingdings" panose="05000000000000000000" pitchFamily="2" charset="2"/>
              <a:buChar char="§"/>
            </a:pPr>
            <a:r>
              <a:rPr lang="en-US" sz="2800" dirty="0"/>
              <a:t>Restrictive</a:t>
            </a:r>
          </a:p>
          <a:p>
            <a:pPr marL="685800" lvl="1" indent="-457200">
              <a:lnSpc>
                <a:spcPct val="90000"/>
              </a:lnSpc>
              <a:spcAft>
                <a:spcPts val="600"/>
              </a:spcAft>
              <a:buFont typeface="Wingdings" panose="05000000000000000000" pitchFamily="2" charset="2"/>
              <a:buChar char="§"/>
            </a:pPr>
            <a:r>
              <a:rPr lang="en-US" sz="2800" dirty="0"/>
              <a:t>Commonly misapplied </a:t>
            </a:r>
          </a:p>
          <a:p>
            <a:pPr marL="685800" lvl="1" indent="-457200">
              <a:lnSpc>
                <a:spcPct val="90000"/>
              </a:lnSpc>
              <a:spcAft>
                <a:spcPts val="600"/>
              </a:spcAft>
              <a:buFont typeface="Wingdings" panose="05000000000000000000" pitchFamily="2" charset="2"/>
              <a:buChar char="§"/>
            </a:pPr>
            <a:r>
              <a:rPr lang="en-US" sz="2800" dirty="0"/>
              <a:t>Causes delays/denials</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Qualifying reason remains tied to commission of offense for which a transfer is requested</a:t>
            </a:r>
          </a:p>
          <a:p>
            <a:pPr marL="114300" indent="-342900">
              <a:lnSpc>
                <a:spcPct val="90000"/>
              </a:lnSpc>
              <a:spcAft>
                <a:spcPts val="600"/>
              </a:spcAft>
              <a:buFont typeface="Wingdings" panose="05000000000000000000" pitchFamily="2" charset="2"/>
              <a:buChar char="Ø"/>
            </a:pPr>
            <a:endParaRPr lang="en-US" sz="2800" dirty="0"/>
          </a:p>
          <a:p>
            <a:pPr marL="114300" indent="-342900">
              <a:lnSpc>
                <a:spcPct val="90000"/>
              </a:lnSpc>
              <a:spcAft>
                <a:spcPts val="600"/>
              </a:spcAft>
              <a:buFont typeface="Wingdings" panose="05000000000000000000" pitchFamily="2" charset="2"/>
              <a:buChar char="Ø"/>
            </a:pPr>
            <a:r>
              <a:rPr lang="en-US" sz="2800" dirty="0"/>
              <a:t>Individuals who have resided in the receiving state for an extended time between commission of the offense and placement on supervision, will qualify as ‘resident’ under this revised definition</a:t>
            </a:r>
          </a:p>
          <a:p>
            <a:pPr marL="114300" indent="-342900">
              <a:lnSpc>
                <a:spcPct val="90000"/>
              </a:lnSpc>
              <a:spcAft>
                <a:spcPts val="600"/>
              </a:spcAft>
              <a:buFont typeface="Wingdings" panose="05000000000000000000" pitchFamily="2" charset="2"/>
              <a:buChar char="Ø"/>
            </a:pPr>
            <a:endParaRPr lang="en-US" sz="2000" dirty="0"/>
          </a:p>
        </p:txBody>
      </p:sp>
      <p:pic>
        <p:nvPicPr>
          <p:cNvPr id="3" name="Picture 2" descr="Text&#10;&#10;Description automatically generated">
            <a:extLst>
              <a:ext uri="{FF2B5EF4-FFF2-40B4-BE49-F238E27FC236}">
                <a16:creationId xmlns:a16="http://schemas.microsoft.com/office/drawing/2014/main" id="{570CECE3-267E-4865-9097-9BCA154440F7}"/>
              </a:ext>
            </a:extLst>
          </p:cNvPr>
          <p:cNvPicPr>
            <a:picLocks noChangeAspect="1"/>
          </p:cNvPicPr>
          <p:nvPr/>
        </p:nvPicPr>
        <p:blipFill>
          <a:blip r:embed="rId4"/>
          <a:stretch>
            <a:fillRect/>
          </a:stretch>
        </p:blipFill>
        <p:spPr>
          <a:xfrm>
            <a:off x="5510284" y="1334244"/>
            <a:ext cx="6155141" cy="2185073"/>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D112EE60-4571-418F-BD2A-95B8B22870E1}"/>
              </a:ext>
            </a:extLst>
          </p:cNvPr>
          <p:cNvSpPr>
            <a:spLocks noGrp="1"/>
          </p:cNvSpPr>
          <p:nvPr>
            <p:ph type="ftr" sz="quarter" idx="11"/>
          </p:nvPr>
        </p:nvSpPr>
        <p:spPr>
          <a:xfrm>
            <a:off x="3163670" y="6111289"/>
            <a:ext cx="5358063" cy="365125"/>
          </a:xfrm>
        </p:spPr>
        <p:txBody>
          <a:bodyPr vert="horz" lIns="91440" tIns="45720" rIns="91440" bIns="45720" rtlCol="0" anchor="ctr">
            <a:noAutofit/>
          </a:bodyPr>
          <a:lstStyle/>
          <a:p>
            <a:pPr>
              <a:spcAft>
                <a:spcPts val="600"/>
              </a:spcAft>
            </a:pPr>
            <a:r>
              <a:rPr lang="en-US" sz="2400" kern="1200" dirty="0">
                <a:solidFill>
                  <a:schemeClr val="tx1">
                    <a:lumMod val="50000"/>
                    <a:lumOff val="50000"/>
                  </a:schemeClr>
                </a:solidFill>
                <a:latin typeface="+mn-lt"/>
                <a:ea typeface="+mn-ea"/>
                <a:cs typeface="+mn-cs"/>
              </a:rPr>
              <a:t>Rules Committee Recommends Adoption</a:t>
            </a:r>
          </a:p>
        </p:txBody>
      </p:sp>
      <p:sp>
        <p:nvSpPr>
          <p:cNvPr id="5" name="Slide Number Placeholder 4">
            <a:extLst>
              <a:ext uri="{FF2B5EF4-FFF2-40B4-BE49-F238E27FC236}">
                <a16:creationId xmlns:a16="http://schemas.microsoft.com/office/drawing/2014/main" id="{9263C95C-8B42-4AB4-B598-963B4D415A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solidFill>
                  <a:schemeClr val="tx1">
                    <a:lumMod val="50000"/>
                    <a:lumOff val="50000"/>
                  </a:schemeClr>
                </a:solidFill>
              </a:rPr>
              <a:pPr>
                <a:spcAft>
                  <a:spcPts val="600"/>
                </a:spcAft>
              </a:pPr>
              <a:t>15</a:t>
            </a:fld>
            <a:endParaRPr lang="en-US" sz="1000">
              <a:solidFill>
                <a:schemeClr val="tx1">
                  <a:lumMod val="50000"/>
                  <a:lumOff val="50000"/>
                </a:schemeClr>
              </a:solidFill>
            </a:endParaRPr>
          </a:p>
        </p:txBody>
      </p:sp>
      <p:sp>
        <p:nvSpPr>
          <p:cNvPr id="9" name="Rectangle 8">
            <a:extLst>
              <a:ext uri="{FF2B5EF4-FFF2-40B4-BE49-F238E27FC236}">
                <a16:creationId xmlns:a16="http://schemas.microsoft.com/office/drawing/2014/main" id="{90CB58D5-37F0-455E-8B8B-62E7C2BBBCA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Graphic 10" descr="Laptop with solid fill">
            <a:extLst>
              <a:ext uri="{FF2B5EF4-FFF2-40B4-BE49-F238E27FC236}">
                <a16:creationId xmlns:a16="http://schemas.microsoft.com/office/drawing/2014/main" id="{F5F6EB26-3714-4B6C-8556-749A1D6BE0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7401" y="4167872"/>
            <a:ext cx="1340708" cy="1340708"/>
          </a:xfrm>
          <a:prstGeom prst="rect">
            <a:avLst/>
          </a:prstGeom>
        </p:spPr>
      </p:pic>
      <p:pic>
        <p:nvPicPr>
          <p:cNvPr id="14" name="Picture 13" descr="Logo, company name&#10;&#10;Description automatically generated">
            <a:extLst>
              <a:ext uri="{FF2B5EF4-FFF2-40B4-BE49-F238E27FC236}">
                <a16:creationId xmlns:a16="http://schemas.microsoft.com/office/drawing/2014/main" id="{36EC1E4D-AE4C-489D-A09E-A7FE72B66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1893" y="4518304"/>
            <a:ext cx="521619" cy="521619"/>
          </a:xfrm>
          <a:prstGeom prst="rect">
            <a:avLst/>
          </a:prstGeom>
        </p:spPr>
      </p:pic>
      <p:sp>
        <p:nvSpPr>
          <p:cNvPr id="16" name="TextBox 15">
            <a:extLst>
              <a:ext uri="{FF2B5EF4-FFF2-40B4-BE49-F238E27FC236}">
                <a16:creationId xmlns:a16="http://schemas.microsoft.com/office/drawing/2014/main" id="{31E403EE-CF06-4897-9FBA-2FE9980DA5E7}"/>
              </a:ext>
            </a:extLst>
          </p:cNvPr>
          <p:cNvSpPr txBox="1"/>
          <p:nvPr/>
        </p:nvSpPr>
        <p:spPr>
          <a:xfrm>
            <a:off x="6488004" y="4399804"/>
            <a:ext cx="5358063" cy="830997"/>
          </a:xfrm>
          <a:prstGeom prst="rect">
            <a:avLst/>
          </a:prstGeom>
          <a:noFill/>
        </p:spPr>
        <p:txBody>
          <a:bodyPr wrap="square" rtlCol="0">
            <a:spAutoFit/>
          </a:bodyPr>
          <a:lstStyle/>
          <a:p>
            <a:r>
              <a:rPr lang="en-US" sz="2400" dirty="0"/>
              <a:t>ICOTS Change:  Remove Definitions from Transfer and Transfer Reply PDFs  </a:t>
            </a:r>
            <a:r>
              <a:rPr lang="en-US" sz="2400" b="1" dirty="0"/>
              <a:t>$1,020</a:t>
            </a:r>
          </a:p>
        </p:txBody>
      </p:sp>
    </p:spTree>
    <p:custDataLst>
      <p:tags r:id="rId1"/>
    </p:custDataLst>
    <p:extLst>
      <p:ext uri="{BB962C8B-B14F-4D97-AF65-F5344CB8AC3E}">
        <p14:creationId xmlns:p14="http://schemas.microsoft.com/office/powerpoint/2010/main" val="1126409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933440" y="25403"/>
            <a:ext cx="6258560" cy="6807194"/>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grpSp>
        <p:nvGrpSpPr>
          <p:cNvPr id="41" name="Group 40">
            <a:extLst>
              <a:ext uri="{FF2B5EF4-FFF2-40B4-BE49-F238E27FC236}">
                <a16:creationId xmlns:a16="http://schemas.microsoft.com/office/drawing/2014/main" id="{28A34FCC-159E-43A0-B7A2-6960C2497FE6}"/>
              </a:ext>
            </a:extLst>
          </p:cNvPr>
          <p:cNvGrpSpPr/>
          <p:nvPr/>
        </p:nvGrpSpPr>
        <p:grpSpPr>
          <a:xfrm>
            <a:off x="6129832" y="595939"/>
            <a:ext cx="5767878" cy="5863438"/>
            <a:chOff x="5805715" y="895490"/>
            <a:chExt cx="5767878" cy="5300197"/>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895490"/>
              <a:ext cx="5624373" cy="1000467"/>
              <a:chOff x="5805715" y="634795"/>
              <a:chExt cx="5624373" cy="1000467"/>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71722" y="634795"/>
                <a:ext cx="4958366" cy="100046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Need for ICOTS user &amp; Stakeholder training on new criteria for mandatory transfer</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198254"/>
                <a:ext cx="4958366" cy="66770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Anticipate increase in eligible offenders for transfer under ‘resident’ reason</a:t>
                </a:r>
                <a:endParaRPr lang="en-US" sz="1600" dirty="0">
                  <a:solidFill>
                    <a:schemeClr val="bg1"/>
                  </a:solidFill>
                </a:endParaRP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05376"/>
              <a:ext cx="5604968" cy="1001562"/>
              <a:chOff x="5805715" y="3536519"/>
              <a:chExt cx="5604968" cy="1001562"/>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7" y="3536519"/>
                <a:ext cx="4958366" cy="10015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Anticipate improved acceptance rates for ‘resident’ due to common misapplication under current definition</a:t>
                </a:r>
                <a:endParaRPr lang="en-US" sz="1600" dirty="0">
                  <a:solidFill>
                    <a:schemeClr val="bg1"/>
                  </a:solidFill>
                </a:endParaRP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26418"/>
              <a:ext cx="5767878" cy="1669269"/>
              <a:chOff x="5805715" y="5003480"/>
              <a:chExt cx="5767878" cy="166926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1552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003480"/>
                <a:ext cx="5121276" cy="166926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Considers where the offender lived immediately prior to EITHER the supervision start date or sentence date, rather than where offender lived prior to committing the offense.</a:t>
                </a:r>
                <a:endParaRPr lang="en-US" sz="1600" dirty="0">
                  <a:solidFill>
                    <a:schemeClr val="bg1"/>
                  </a:solidFill>
                </a:endParaRPr>
              </a:p>
            </p:txBody>
          </p:sp>
        </p:grpSp>
      </p:grpSp>
      <p:sp>
        <p:nvSpPr>
          <p:cNvPr id="30" name="Title 1">
            <a:extLst>
              <a:ext uri="{FF2B5EF4-FFF2-40B4-BE49-F238E27FC236}">
                <a16:creationId xmlns:a16="http://schemas.microsoft.com/office/drawing/2014/main" id="{677B94E6-4D40-48E8-900C-4A0B0257B7CE}"/>
              </a:ext>
            </a:extLst>
          </p:cNvPr>
          <p:cNvSpPr txBox="1">
            <a:spLocks/>
          </p:cNvSpPr>
          <p:nvPr/>
        </p:nvSpPr>
        <p:spPr>
          <a:xfrm>
            <a:off x="-135194" y="107951"/>
            <a:ext cx="3739341" cy="1330839"/>
          </a:xfrm>
          <a:prstGeom prst="ellipse">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kern="1200" dirty="0">
                <a:solidFill>
                  <a:schemeClr val="tx1"/>
                </a:solidFill>
                <a:latin typeface="+mj-lt"/>
                <a:ea typeface="+mj-ea"/>
                <a:cs typeface="+mj-cs"/>
              </a:rPr>
              <a:t>Rule 1.101 ‘Resident’ Definition</a:t>
            </a:r>
          </a:p>
        </p:txBody>
      </p:sp>
      <p:sp>
        <p:nvSpPr>
          <p:cNvPr id="31" name="Rectangle 30">
            <a:extLst>
              <a:ext uri="{FF2B5EF4-FFF2-40B4-BE49-F238E27FC236}">
                <a16:creationId xmlns:a16="http://schemas.microsoft.com/office/drawing/2014/main" id="{45AA9F06-C724-4B41-ACE3-39ACC50F0D97}"/>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2" name="Picture 31" descr="Text&#10;&#10;Description automatically generated">
            <a:extLst>
              <a:ext uri="{FF2B5EF4-FFF2-40B4-BE49-F238E27FC236}">
                <a16:creationId xmlns:a16="http://schemas.microsoft.com/office/drawing/2014/main" id="{07374014-C500-401E-B9EC-91A970A803F9}"/>
              </a:ext>
            </a:extLst>
          </p:cNvPr>
          <p:cNvPicPr>
            <a:picLocks noChangeAspect="1"/>
          </p:cNvPicPr>
          <p:nvPr/>
        </p:nvPicPr>
        <p:blipFill>
          <a:blip r:embed="rId4"/>
          <a:stretch>
            <a:fillRect/>
          </a:stretch>
        </p:blipFill>
        <p:spPr>
          <a:xfrm>
            <a:off x="78701" y="2822135"/>
            <a:ext cx="5766245" cy="204701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E36CA64-BF2B-4088-A98F-89A4F749DB5D}"/>
              </a:ext>
            </a:extLst>
          </p:cNvPr>
          <p:cNvSpPr txBox="1"/>
          <p:nvPr/>
        </p:nvSpPr>
        <p:spPr>
          <a:xfrm>
            <a:off x="0" y="1538209"/>
            <a:ext cx="5842000" cy="954107"/>
          </a:xfrm>
          <a:prstGeom prst="rect">
            <a:avLst/>
          </a:prstGeom>
          <a:noFill/>
        </p:spPr>
        <p:txBody>
          <a:bodyPr wrap="square" rtlCol="0">
            <a:spAutoFit/>
          </a:bodyPr>
          <a:lstStyle/>
          <a:p>
            <a:pPr algn="ctr"/>
            <a:r>
              <a:rPr lang="en-US" sz="2800" dirty="0"/>
              <a:t>Implications for Approving </a:t>
            </a:r>
          </a:p>
          <a:p>
            <a:pPr algn="ctr"/>
            <a:r>
              <a:rPr lang="en-US" sz="2800" dirty="0"/>
              <a:t>Definition of ‘Resident’</a:t>
            </a:r>
          </a:p>
        </p:txBody>
      </p:sp>
    </p:spTree>
    <p:custDataLst>
      <p:tags r:id="rId1"/>
    </p:custDataLst>
    <p:extLst>
      <p:ext uri="{BB962C8B-B14F-4D97-AF65-F5344CB8AC3E}">
        <p14:creationId xmlns:p14="http://schemas.microsoft.com/office/powerpoint/2010/main" val="9844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2E5F2FA6-35BB-46F0-A515-E7A8DD36394D}"/>
              </a:ext>
            </a:extLst>
          </p:cNvPr>
          <p:cNvSpPr txBox="1">
            <a:spLocks/>
          </p:cNvSpPr>
          <p:nvPr/>
        </p:nvSpPr>
        <p:spPr>
          <a:xfrm>
            <a:off x="-104923" y="104416"/>
            <a:ext cx="8902082" cy="1322888"/>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dirty="0"/>
              <a:t>Rule 5.108 (b) &amp; (f)</a:t>
            </a:r>
          </a:p>
          <a:p>
            <a:pPr>
              <a:spcAft>
                <a:spcPts val="600"/>
              </a:spcAft>
            </a:pPr>
            <a:r>
              <a:rPr lang="en-US" sz="2400" dirty="0"/>
              <a:t>Probable Cause Hearing in the Receiving State</a:t>
            </a:r>
          </a:p>
        </p:txBody>
      </p:sp>
      <p:sp>
        <p:nvSpPr>
          <p:cNvPr id="10" name="TextBox 9">
            <a:extLst>
              <a:ext uri="{FF2B5EF4-FFF2-40B4-BE49-F238E27FC236}">
                <a16:creationId xmlns:a16="http://schemas.microsoft.com/office/drawing/2014/main" id="{0B66CF5D-A788-4238-912A-85EB67A719E1}"/>
              </a:ext>
            </a:extLst>
          </p:cNvPr>
          <p:cNvSpPr txBox="1"/>
          <p:nvPr/>
        </p:nvSpPr>
        <p:spPr>
          <a:xfrm>
            <a:off x="157316" y="1391332"/>
            <a:ext cx="4404852" cy="4776107"/>
          </a:xfrm>
          <a:prstGeom prst="rect">
            <a:avLst/>
          </a:prstGeom>
        </p:spPr>
        <p:txBody>
          <a:bodyPr vert="horz" lIns="91440" tIns="45720" rIns="91440" bIns="45720" rtlCol="0">
            <a:normAutofit/>
          </a:bodyPr>
          <a:lstStyle/>
          <a:p>
            <a:pPr marL="171450" indent="-285750">
              <a:lnSpc>
                <a:spcPct val="90000"/>
              </a:lnSpc>
              <a:spcAft>
                <a:spcPts val="600"/>
              </a:spcAft>
              <a:buFont typeface="Wingdings" panose="05000000000000000000" pitchFamily="2" charset="2"/>
              <a:buChar char="Ø"/>
            </a:pPr>
            <a:endParaRPr lang="en-US" sz="2400" dirty="0"/>
          </a:p>
          <a:p>
            <a:pPr marL="171450" indent="-285750">
              <a:lnSpc>
                <a:spcPct val="90000"/>
              </a:lnSpc>
              <a:spcAft>
                <a:spcPts val="600"/>
              </a:spcAft>
              <a:buFont typeface="Wingdings" panose="05000000000000000000" pitchFamily="2" charset="2"/>
              <a:buChar char="Ø"/>
            </a:pPr>
            <a:r>
              <a:rPr lang="en-US" sz="2400" dirty="0"/>
              <a:t>Rule 5.108 (b)  Additional language clarifies the waiver must include admission of a </a:t>
            </a:r>
            <a:r>
              <a:rPr lang="en-US" sz="2400"/>
              <a:t>revocable violation.</a:t>
            </a:r>
            <a:endParaRPr lang="en-US" sz="2400" dirty="0"/>
          </a:p>
          <a:p>
            <a:pPr marL="342900" lvl="1">
              <a:lnSpc>
                <a:spcPct val="90000"/>
              </a:lnSpc>
              <a:spcAft>
                <a:spcPts val="600"/>
              </a:spcAft>
            </a:pPr>
            <a:endParaRPr lang="en-US" sz="2400" dirty="0"/>
          </a:p>
          <a:p>
            <a:pPr marL="342900" lvl="1">
              <a:lnSpc>
                <a:spcPct val="90000"/>
              </a:lnSpc>
              <a:spcAft>
                <a:spcPts val="600"/>
              </a:spcAft>
            </a:pPr>
            <a:r>
              <a:rPr lang="en-US" sz="2400" dirty="0"/>
              <a:t>ICAOS </a:t>
            </a:r>
            <a:r>
              <a:rPr lang="en-US" sz="2400" dirty="0" err="1"/>
              <a:t>Benchbook</a:t>
            </a:r>
            <a:r>
              <a:rPr lang="en-US" sz="2400" dirty="0"/>
              <a:t> for Judges:  “the intent of the rule is that the offender must admit guilt to a violation that would result in revocation.” </a:t>
            </a:r>
          </a:p>
          <a:p>
            <a:pPr marL="171450" indent="-285750">
              <a:lnSpc>
                <a:spcPct val="90000"/>
              </a:lnSpc>
              <a:spcAft>
                <a:spcPts val="600"/>
              </a:spcAft>
              <a:buFont typeface="Wingdings" panose="05000000000000000000" pitchFamily="2" charset="2"/>
              <a:buChar char="Ø"/>
            </a:pPr>
            <a:endParaRPr lang="en-US" dirty="0"/>
          </a:p>
        </p:txBody>
      </p:sp>
      <p:pic>
        <p:nvPicPr>
          <p:cNvPr id="6" name="Picture 5" descr="Text, letter&#10;&#10;Description automatically generated">
            <a:extLst>
              <a:ext uri="{FF2B5EF4-FFF2-40B4-BE49-F238E27FC236}">
                <a16:creationId xmlns:a16="http://schemas.microsoft.com/office/drawing/2014/main" id="{64DB3386-CDC6-447A-A437-D496A393FFEA}"/>
              </a:ext>
            </a:extLst>
          </p:cNvPr>
          <p:cNvPicPr>
            <a:picLocks noChangeAspect="1"/>
          </p:cNvPicPr>
          <p:nvPr/>
        </p:nvPicPr>
        <p:blipFill rotWithShape="1">
          <a:blip r:embed="rId4"/>
          <a:srcRect b="69315"/>
          <a:stretch/>
        </p:blipFill>
        <p:spPr>
          <a:xfrm>
            <a:off x="5810754" y="2342844"/>
            <a:ext cx="5653438" cy="1976907"/>
          </a:xfrm>
          <a:prstGeom prst="rect">
            <a:avLst/>
          </a:prstGeom>
          <a:ln>
            <a:noFill/>
          </a:ln>
          <a:effectLst>
            <a:outerShdw blurRad="292100" dist="139700" dir="2700000" algn="tl" rotWithShape="0">
              <a:srgbClr val="333333">
                <a:alpha val="65000"/>
              </a:srgbClr>
            </a:outerShdw>
          </a:effectLst>
        </p:spPr>
      </p:pic>
      <p:pic>
        <p:nvPicPr>
          <p:cNvPr id="11" name="Graphic 10" descr="Laptop with solid fill">
            <a:extLst>
              <a:ext uri="{FF2B5EF4-FFF2-40B4-BE49-F238E27FC236}">
                <a16:creationId xmlns:a16="http://schemas.microsoft.com/office/drawing/2014/main" id="{F5F6EB26-3714-4B6C-8556-749A1D6BE0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579" y="5718605"/>
            <a:ext cx="1041042" cy="1041042"/>
          </a:xfrm>
          <a:prstGeom prst="rect">
            <a:avLst/>
          </a:prstGeom>
        </p:spPr>
      </p:pic>
      <p:sp>
        <p:nvSpPr>
          <p:cNvPr id="4" name="Footer Placeholder 3">
            <a:extLst>
              <a:ext uri="{FF2B5EF4-FFF2-40B4-BE49-F238E27FC236}">
                <a16:creationId xmlns:a16="http://schemas.microsoft.com/office/drawing/2014/main" id="{D112EE60-4571-418F-BD2A-95B8B22870E1}"/>
              </a:ext>
            </a:extLst>
          </p:cNvPr>
          <p:cNvSpPr>
            <a:spLocks noGrp="1"/>
          </p:cNvSpPr>
          <p:nvPr>
            <p:ph type="ftr" sz="quarter" idx="11"/>
          </p:nvPr>
        </p:nvSpPr>
        <p:spPr>
          <a:xfrm>
            <a:off x="3581401" y="6330157"/>
            <a:ext cx="5143431" cy="365125"/>
          </a:xfrm>
        </p:spPr>
        <p:txBody>
          <a:bodyPr vert="horz" lIns="91440" tIns="45720" rIns="91440" bIns="45720" rtlCol="0" anchor="ctr">
            <a:noAutofit/>
          </a:bodyPr>
          <a:lstStyle/>
          <a:p>
            <a:pPr>
              <a:spcAft>
                <a:spcPts val="600"/>
              </a:spcAft>
            </a:pPr>
            <a:r>
              <a:rPr lang="en-US" sz="2400" kern="1200" dirty="0">
                <a:solidFill>
                  <a:schemeClr val="tx1">
                    <a:tint val="75000"/>
                  </a:schemeClr>
                </a:solidFill>
                <a:latin typeface="+mn-lt"/>
                <a:ea typeface="+mn-ea"/>
                <a:cs typeface="+mn-cs"/>
              </a:rPr>
              <a:t>Rules Committee Recommends Adoption</a:t>
            </a:r>
          </a:p>
        </p:txBody>
      </p:sp>
      <p:sp>
        <p:nvSpPr>
          <p:cNvPr id="5" name="Slide Number Placeholder 4">
            <a:extLst>
              <a:ext uri="{FF2B5EF4-FFF2-40B4-BE49-F238E27FC236}">
                <a16:creationId xmlns:a16="http://schemas.microsoft.com/office/drawing/2014/main" id="{9263C95C-8B42-4AB4-B598-963B4D415A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pPr>
                <a:spcAft>
                  <a:spcPts val="600"/>
                </a:spcAft>
              </a:pPr>
              <a:t>17</a:t>
            </a:fld>
            <a:endParaRPr lang="en-US" sz="1000"/>
          </a:p>
        </p:txBody>
      </p:sp>
      <p:sp>
        <p:nvSpPr>
          <p:cNvPr id="9" name="Rectangle 8">
            <a:extLst>
              <a:ext uri="{FF2B5EF4-FFF2-40B4-BE49-F238E27FC236}">
                <a16:creationId xmlns:a16="http://schemas.microsoft.com/office/drawing/2014/main" id="{90CB58D5-37F0-455E-8B8B-62E7C2BBBCA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36EC1E4D-AE4C-489D-A09E-A7FE72B66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857" y="5945864"/>
            <a:ext cx="410486" cy="410486"/>
          </a:xfrm>
          <a:prstGeom prst="rect">
            <a:avLst/>
          </a:prstGeom>
        </p:spPr>
      </p:pic>
      <p:sp>
        <p:nvSpPr>
          <p:cNvPr id="16" name="TextBox 15">
            <a:extLst>
              <a:ext uri="{FF2B5EF4-FFF2-40B4-BE49-F238E27FC236}">
                <a16:creationId xmlns:a16="http://schemas.microsoft.com/office/drawing/2014/main" id="{31E403EE-CF06-4897-9FBA-2FE9980DA5E7}"/>
              </a:ext>
            </a:extLst>
          </p:cNvPr>
          <p:cNvSpPr txBox="1"/>
          <p:nvPr/>
        </p:nvSpPr>
        <p:spPr>
          <a:xfrm>
            <a:off x="1326621" y="6035159"/>
            <a:ext cx="5143432" cy="369332"/>
          </a:xfrm>
          <a:prstGeom prst="rect">
            <a:avLst/>
          </a:prstGeom>
          <a:noFill/>
        </p:spPr>
        <p:txBody>
          <a:bodyPr wrap="square" rtlCol="0">
            <a:spAutoFit/>
          </a:bodyPr>
          <a:lstStyle/>
          <a:p>
            <a:pPr>
              <a:spcAft>
                <a:spcPts val="600"/>
              </a:spcAft>
            </a:pPr>
            <a:r>
              <a:rPr lang="en-US" dirty="0"/>
              <a:t>ICOTS Change</a:t>
            </a:r>
            <a:r>
              <a:rPr lang="en-US" b="1" dirty="0"/>
              <a:t>:  NONE</a:t>
            </a:r>
          </a:p>
        </p:txBody>
      </p:sp>
    </p:spTree>
    <p:custDataLst>
      <p:tags r:id="rId1"/>
    </p:custDataLst>
    <p:extLst>
      <p:ext uri="{BB962C8B-B14F-4D97-AF65-F5344CB8AC3E}">
        <p14:creationId xmlns:p14="http://schemas.microsoft.com/office/powerpoint/2010/main" val="130671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2E5F2FA6-35BB-46F0-A515-E7A8DD36394D}"/>
              </a:ext>
            </a:extLst>
          </p:cNvPr>
          <p:cNvSpPr txBox="1">
            <a:spLocks/>
          </p:cNvSpPr>
          <p:nvPr/>
        </p:nvSpPr>
        <p:spPr>
          <a:xfrm>
            <a:off x="-104923" y="104416"/>
            <a:ext cx="8839020" cy="1322888"/>
          </a:xfrm>
          <a:prstGeom prst="ellipse">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dirty="0"/>
              <a:t>Rule 5.108 (b) &amp; (f)</a:t>
            </a:r>
          </a:p>
          <a:p>
            <a:pPr>
              <a:spcAft>
                <a:spcPts val="600"/>
              </a:spcAft>
            </a:pPr>
            <a:r>
              <a:rPr lang="en-US" sz="2400" dirty="0"/>
              <a:t>Probable Cause Hearing in the Receiving State</a:t>
            </a:r>
          </a:p>
        </p:txBody>
      </p:sp>
      <p:sp>
        <p:nvSpPr>
          <p:cNvPr id="10" name="TextBox 9">
            <a:extLst>
              <a:ext uri="{FF2B5EF4-FFF2-40B4-BE49-F238E27FC236}">
                <a16:creationId xmlns:a16="http://schemas.microsoft.com/office/drawing/2014/main" id="{0B66CF5D-A788-4238-912A-85EB67A719E1}"/>
              </a:ext>
            </a:extLst>
          </p:cNvPr>
          <p:cNvSpPr txBox="1"/>
          <p:nvPr/>
        </p:nvSpPr>
        <p:spPr>
          <a:xfrm>
            <a:off x="-2931" y="1344508"/>
            <a:ext cx="4848652" cy="4776107"/>
          </a:xfrm>
          <a:prstGeom prst="rect">
            <a:avLst/>
          </a:prstGeom>
        </p:spPr>
        <p:txBody>
          <a:bodyPr vert="horz" lIns="91440" tIns="45720" rIns="91440" bIns="45720" rtlCol="0">
            <a:normAutofit/>
          </a:bodyPr>
          <a:lstStyle/>
          <a:p>
            <a:pPr marL="171450" indent="-285750">
              <a:lnSpc>
                <a:spcPct val="90000"/>
              </a:lnSpc>
              <a:spcAft>
                <a:spcPts val="600"/>
              </a:spcAft>
              <a:buFont typeface="Wingdings" panose="05000000000000000000" pitchFamily="2" charset="2"/>
              <a:buChar char="Ø"/>
            </a:pPr>
            <a:endParaRPr lang="en-US" dirty="0"/>
          </a:p>
          <a:p>
            <a:pPr marL="171450" indent="-285750">
              <a:lnSpc>
                <a:spcPct val="90000"/>
              </a:lnSpc>
              <a:spcAft>
                <a:spcPts val="600"/>
              </a:spcAft>
              <a:buFont typeface="Wingdings" panose="05000000000000000000" pitchFamily="2" charset="2"/>
              <a:buChar char="Ø"/>
            </a:pPr>
            <a:r>
              <a:rPr lang="en-US" sz="2400" dirty="0"/>
              <a:t>Rule 5.108 (f)  Ensures PC hearing reports meet proper criteria illustrating probable cause for a ‘</a:t>
            </a:r>
            <a:r>
              <a:rPr lang="en-US" sz="2400" u="sng" dirty="0"/>
              <a:t>revocable</a:t>
            </a:r>
            <a:r>
              <a:rPr lang="en-US" sz="2400" dirty="0"/>
              <a:t>’ violation.</a:t>
            </a:r>
          </a:p>
          <a:p>
            <a:pPr marL="342900" lvl="1">
              <a:lnSpc>
                <a:spcPct val="90000"/>
              </a:lnSpc>
              <a:spcAft>
                <a:spcPts val="600"/>
              </a:spcAft>
            </a:pPr>
            <a:endParaRPr lang="en-US" sz="2400" dirty="0"/>
          </a:p>
          <a:p>
            <a:pPr marL="342900" lvl="1">
              <a:lnSpc>
                <a:spcPct val="90000"/>
              </a:lnSpc>
              <a:spcAft>
                <a:spcPts val="600"/>
              </a:spcAft>
            </a:pPr>
            <a:r>
              <a:rPr lang="en-US" sz="2400" dirty="0"/>
              <a:t>ICAOS </a:t>
            </a:r>
            <a:r>
              <a:rPr lang="en-US" sz="2400" dirty="0" err="1"/>
              <a:t>Benchbook</a:t>
            </a:r>
            <a:r>
              <a:rPr lang="en-US" sz="2400" dirty="0"/>
              <a:t> for Judges:       “officials in the receiving state must show through documentation that the offender has engaged in behavior requiring retaking.”</a:t>
            </a:r>
          </a:p>
        </p:txBody>
      </p:sp>
      <p:pic>
        <p:nvPicPr>
          <p:cNvPr id="11" name="Graphic 10" descr="Laptop with solid fill">
            <a:extLst>
              <a:ext uri="{FF2B5EF4-FFF2-40B4-BE49-F238E27FC236}">
                <a16:creationId xmlns:a16="http://schemas.microsoft.com/office/drawing/2014/main" id="{F5F6EB26-3714-4B6C-8556-749A1D6BE0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579" y="5718605"/>
            <a:ext cx="1041042" cy="1041042"/>
          </a:xfrm>
          <a:prstGeom prst="rect">
            <a:avLst/>
          </a:prstGeom>
        </p:spPr>
      </p:pic>
      <p:sp>
        <p:nvSpPr>
          <p:cNvPr id="4" name="Footer Placeholder 3">
            <a:extLst>
              <a:ext uri="{FF2B5EF4-FFF2-40B4-BE49-F238E27FC236}">
                <a16:creationId xmlns:a16="http://schemas.microsoft.com/office/drawing/2014/main" id="{D112EE60-4571-418F-BD2A-95B8B22870E1}"/>
              </a:ext>
            </a:extLst>
          </p:cNvPr>
          <p:cNvSpPr>
            <a:spLocks noGrp="1"/>
          </p:cNvSpPr>
          <p:nvPr>
            <p:ph type="ftr" sz="quarter" idx="11"/>
          </p:nvPr>
        </p:nvSpPr>
        <p:spPr>
          <a:xfrm>
            <a:off x="4038600" y="6356350"/>
            <a:ext cx="4114800" cy="365125"/>
          </a:xfrm>
        </p:spPr>
        <p:txBody>
          <a:bodyPr vert="horz" lIns="91440" tIns="45720" rIns="91440" bIns="45720" rtlCol="0" anchor="ctr">
            <a:noAutofit/>
          </a:bodyPr>
          <a:lstStyle/>
          <a:p>
            <a:pPr>
              <a:spcAft>
                <a:spcPts val="600"/>
              </a:spcAft>
            </a:pPr>
            <a:r>
              <a:rPr lang="en-US" sz="1800" kern="1200" dirty="0">
                <a:solidFill>
                  <a:schemeClr val="tx1">
                    <a:tint val="75000"/>
                  </a:schemeClr>
                </a:solidFill>
                <a:latin typeface="+mn-lt"/>
                <a:ea typeface="+mn-ea"/>
                <a:cs typeface="+mn-cs"/>
              </a:rPr>
              <a:t>Rules Committee Recommends Adoption</a:t>
            </a:r>
          </a:p>
        </p:txBody>
      </p:sp>
      <p:sp>
        <p:nvSpPr>
          <p:cNvPr id="5" name="Slide Number Placeholder 4">
            <a:extLst>
              <a:ext uri="{FF2B5EF4-FFF2-40B4-BE49-F238E27FC236}">
                <a16:creationId xmlns:a16="http://schemas.microsoft.com/office/drawing/2014/main" id="{9263C95C-8B42-4AB4-B598-963B4D415A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pPr>
                <a:spcAft>
                  <a:spcPts val="600"/>
                </a:spcAft>
              </a:pPr>
              <a:t>18</a:t>
            </a:fld>
            <a:endParaRPr lang="en-US" sz="1000"/>
          </a:p>
        </p:txBody>
      </p:sp>
      <p:sp>
        <p:nvSpPr>
          <p:cNvPr id="9" name="Rectangle 8">
            <a:extLst>
              <a:ext uri="{FF2B5EF4-FFF2-40B4-BE49-F238E27FC236}">
                <a16:creationId xmlns:a16="http://schemas.microsoft.com/office/drawing/2014/main" id="{90CB58D5-37F0-455E-8B8B-62E7C2BBBCA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36EC1E4D-AE4C-489D-A09E-A7FE72B66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857" y="5945864"/>
            <a:ext cx="410486" cy="410486"/>
          </a:xfrm>
          <a:prstGeom prst="rect">
            <a:avLst/>
          </a:prstGeom>
        </p:spPr>
      </p:pic>
      <p:sp>
        <p:nvSpPr>
          <p:cNvPr id="16" name="TextBox 15">
            <a:extLst>
              <a:ext uri="{FF2B5EF4-FFF2-40B4-BE49-F238E27FC236}">
                <a16:creationId xmlns:a16="http://schemas.microsoft.com/office/drawing/2014/main" id="{31E403EE-CF06-4897-9FBA-2FE9980DA5E7}"/>
              </a:ext>
            </a:extLst>
          </p:cNvPr>
          <p:cNvSpPr txBox="1"/>
          <p:nvPr/>
        </p:nvSpPr>
        <p:spPr>
          <a:xfrm>
            <a:off x="1326621" y="6035159"/>
            <a:ext cx="5143432" cy="369332"/>
          </a:xfrm>
          <a:prstGeom prst="rect">
            <a:avLst/>
          </a:prstGeom>
          <a:noFill/>
        </p:spPr>
        <p:txBody>
          <a:bodyPr wrap="square" rtlCol="0">
            <a:spAutoFit/>
          </a:bodyPr>
          <a:lstStyle/>
          <a:p>
            <a:pPr>
              <a:spcAft>
                <a:spcPts val="600"/>
              </a:spcAft>
            </a:pPr>
            <a:r>
              <a:rPr lang="en-US" dirty="0"/>
              <a:t>ICOTS Change</a:t>
            </a:r>
            <a:r>
              <a:rPr lang="en-US" b="1" dirty="0"/>
              <a:t>:  NONE</a:t>
            </a:r>
          </a:p>
        </p:txBody>
      </p:sp>
      <p:pic>
        <p:nvPicPr>
          <p:cNvPr id="3" name="Picture 2" descr="Text&#10;&#10;Description automatically generated">
            <a:extLst>
              <a:ext uri="{FF2B5EF4-FFF2-40B4-BE49-F238E27FC236}">
                <a16:creationId xmlns:a16="http://schemas.microsoft.com/office/drawing/2014/main" id="{3FFC9EEB-D9D6-4AF8-8DE7-8425DBB47CB8}"/>
              </a:ext>
            </a:extLst>
          </p:cNvPr>
          <p:cNvPicPr>
            <a:picLocks noChangeAspect="1"/>
          </p:cNvPicPr>
          <p:nvPr/>
        </p:nvPicPr>
        <p:blipFill>
          <a:blip r:embed="rId7"/>
          <a:stretch>
            <a:fillRect/>
          </a:stretch>
        </p:blipFill>
        <p:spPr>
          <a:xfrm>
            <a:off x="5589700" y="2993242"/>
            <a:ext cx="5670841" cy="1149409"/>
          </a:xfrm>
          <a:prstGeom prst="rect">
            <a:avLst/>
          </a:prstGeom>
        </p:spPr>
      </p:pic>
      <p:pic>
        <p:nvPicPr>
          <p:cNvPr id="1026" name="Picture 2">
            <a:extLst>
              <a:ext uri="{FF2B5EF4-FFF2-40B4-BE49-F238E27FC236}">
                <a16:creationId xmlns:a16="http://schemas.microsoft.com/office/drawing/2014/main" id="{204AE951-0DE7-46A7-A921-CB4865E104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2940" y="2084507"/>
            <a:ext cx="5444359" cy="449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731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933440" y="25403"/>
            <a:ext cx="6258560" cy="6807194"/>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19</a:t>
            </a:fld>
            <a:endParaRPr lang="en-US">
              <a:solidFill>
                <a:schemeClr val="bg1"/>
              </a:solidFill>
            </a:endParaRPr>
          </a:p>
        </p:txBody>
      </p:sp>
      <p:grpSp>
        <p:nvGrpSpPr>
          <p:cNvPr id="41" name="Group 40">
            <a:extLst>
              <a:ext uri="{FF2B5EF4-FFF2-40B4-BE49-F238E27FC236}">
                <a16:creationId xmlns:a16="http://schemas.microsoft.com/office/drawing/2014/main" id="{28A34FCC-159E-43A0-B7A2-6960C2497FE6}"/>
              </a:ext>
            </a:extLst>
          </p:cNvPr>
          <p:cNvGrpSpPr/>
          <p:nvPr/>
        </p:nvGrpSpPr>
        <p:grpSpPr>
          <a:xfrm>
            <a:off x="6250534" y="502559"/>
            <a:ext cx="5759660" cy="2901691"/>
            <a:chOff x="5805715" y="898782"/>
            <a:chExt cx="5759660" cy="2486359"/>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898782"/>
              <a:ext cx="5616347" cy="1000467"/>
              <a:chOff x="5805715" y="638087"/>
              <a:chExt cx="5616347" cy="1000467"/>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63696" y="638087"/>
                <a:ext cx="4958366" cy="100046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Clarifies the intent of the Rule consistent with training, ICAOS Hearing Officer’s Guide &amp;  ICAOS </a:t>
                </a:r>
                <a:r>
                  <a:rPr lang="en-US" sz="2400" dirty="0" err="1">
                    <a:solidFill>
                      <a:schemeClr val="bg1"/>
                    </a:solidFill>
                  </a:rPr>
                  <a:t>Benchbook</a:t>
                </a:r>
                <a:r>
                  <a:rPr lang="en-US" sz="2400" dirty="0">
                    <a:solidFill>
                      <a:schemeClr val="bg1"/>
                    </a:solidFill>
                  </a:rPr>
                  <a:t> </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19269"/>
              <a:ext cx="5759660" cy="1265872"/>
              <a:chOff x="5805715" y="2104493"/>
              <a:chExt cx="5759660" cy="1265872"/>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1225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17446" y="2104493"/>
                <a:ext cx="5147929" cy="126587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2400" dirty="0">
                    <a:solidFill>
                      <a:schemeClr val="bg1"/>
                    </a:solidFill>
                  </a:rPr>
                  <a:t>Ensure documentation illustrates the offender engaged in revocable behavior</a:t>
                </a:r>
              </a:p>
              <a:p>
                <a:pPr>
                  <a:lnSpc>
                    <a:spcPct val="100000"/>
                  </a:lnSpc>
                  <a:spcBef>
                    <a:spcPts val="0"/>
                  </a:spcBef>
                  <a:buClrTx/>
                  <a:defRPr sz="2000" b="0" i="0" u="none" strike="noStrike" kern="1200" spc="0" baseline="0">
                    <a:solidFill>
                      <a:srgbClr val="102747"/>
                    </a:solidFill>
                    <a:latin typeface="+mn-lt"/>
                    <a:ea typeface="+mn-ea"/>
                    <a:cs typeface="+mn-cs"/>
                  </a:defRPr>
                </a:pPr>
                <a:r>
                  <a:rPr lang="en-US" sz="2400" dirty="0">
                    <a:solidFill>
                      <a:schemeClr val="bg1"/>
                    </a:solidFill>
                  </a:rPr>
                  <a:t>PC Waivers</a:t>
                </a:r>
              </a:p>
              <a:p>
                <a:pPr>
                  <a:lnSpc>
                    <a:spcPct val="100000"/>
                  </a:lnSpc>
                  <a:spcBef>
                    <a:spcPts val="0"/>
                  </a:spcBef>
                  <a:buClrTx/>
                  <a:defRPr sz="2000" b="0" i="0" u="none" strike="noStrike" kern="1200" spc="0" baseline="0">
                    <a:solidFill>
                      <a:srgbClr val="102747"/>
                    </a:solidFill>
                    <a:latin typeface="+mn-lt"/>
                    <a:ea typeface="+mn-ea"/>
                    <a:cs typeface="+mn-cs"/>
                  </a:defRPr>
                </a:pPr>
                <a:r>
                  <a:rPr lang="en-US" sz="2400" dirty="0">
                    <a:solidFill>
                      <a:schemeClr val="bg1"/>
                    </a:solidFill>
                  </a:rPr>
                  <a:t>PC Hearing Results</a:t>
                </a:r>
                <a:r>
                  <a:rPr lang="en-US" sz="2000" dirty="0">
                    <a:solidFill>
                      <a:schemeClr val="bg1"/>
                    </a:solidFill>
                  </a:rPr>
                  <a:t>	</a:t>
                </a:r>
                <a:endParaRPr lang="en-US" sz="1400" dirty="0">
                  <a:solidFill>
                    <a:schemeClr val="bg1"/>
                  </a:solidFill>
                </a:endParaRPr>
              </a:p>
            </p:txBody>
          </p:sp>
        </p:grpSp>
      </p:grpSp>
      <p:sp>
        <p:nvSpPr>
          <p:cNvPr id="30" name="Title 1">
            <a:extLst>
              <a:ext uri="{FF2B5EF4-FFF2-40B4-BE49-F238E27FC236}">
                <a16:creationId xmlns:a16="http://schemas.microsoft.com/office/drawing/2014/main" id="{677B94E6-4D40-48E8-900C-4A0B0257B7CE}"/>
              </a:ext>
            </a:extLst>
          </p:cNvPr>
          <p:cNvSpPr txBox="1">
            <a:spLocks/>
          </p:cNvSpPr>
          <p:nvPr/>
        </p:nvSpPr>
        <p:spPr>
          <a:xfrm>
            <a:off x="-356136" y="75897"/>
            <a:ext cx="7732462" cy="1583197"/>
          </a:xfrm>
          <a:prstGeom prst="ellipse">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dirty="0"/>
              <a:t>5.108 (b) &amp; (f)</a:t>
            </a:r>
          </a:p>
          <a:p>
            <a:pPr>
              <a:spcAft>
                <a:spcPts val="600"/>
              </a:spcAft>
            </a:pPr>
            <a:r>
              <a:rPr lang="en-US" sz="2400" dirty="0"/>
              <a:t>Probable Cause Hearing in the Receiving State</a:t>
            </a:r>
          </a:p>
        </p:txBody>
      </p:sp>
      <p:sp>
        <p:nvSpPr>
          <p:cNvPr id="31" name="Rectangle 30">
            <a:extLst>
              <a:ext uri="{FF2B5EF4-FFF2-40B4-BE49-F238E27FC236}">
                <a16:creationId xmlns:a16="http://schemas.microsoft.com/office/drawing/2014/main" id="{45AA9F06-C724-4B41-ACE3-39ACC50F0D97}"/>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CE36CA64-BF2B-4088-A98F-89A4F749DB5D}"/>
              </a:ext>
            </a:extLst>
          </p:cNvPr>
          <p:cNvSpPr txBox="1"/>
          <p:nvPr/>
        </p:nvSpPr>
        <p:spPr>
          <a:xfrm>
            <a:off x="0" y="1538209"/>
            <a:ext cx="5842000" cy="954107"/>
          </a:xfrm>
          <a:prstGeom prst="rect">
            <a:avLst/>
          </a:prstGeom>
          <a:noFill/>
        </p:spPr>
        <p:txBody>
          <a:bodyPr wrap="square" rtlCol="0">
            <a:spAutoFit/>
          </a:bodyPr>
          <a:lstStyle/>
          <a:p>
            <a:pPr algn="ctr"/>
            <a:r>
              <a:rPr lang="en-US" sz="2800" dirty="0"/>
              <a:t>Implications for Approving </a:t>
            </a:r>
          </a:p>
          <a:p>
            <a:pPr algn="ctr"/>
            <a:r>
              <a:rPr lang="en-US" sz="2800" dirty="0"/>
              <a:t>Rule 5.108</a:t>
            </a:r>
          </a:p>
        </p:txBody>
      </p:sp>
      <p:pic>
        <p:nvPicPr>
          <p:cNvPr id="24" name="Picture 23" descr="Text, letter&#10;&#10;Description automatically generated">
            <a:extLst>
              <a:ext uri="{FF2B5EF4-FFF2-40B4-BE49-F238E27FC236}">
                <a16:creationId xmlns:a16="http://schemas.microsoft.com/office/drawing/2014/main" id="{A61B41CA-8515-47B0-9B95-9D7A9F2303F0}"/>
              </a:ext>
            </a:extLst>
          </p:cNvPr>
          <p:cNvPicPr>
            <a:picLocks noChangeAspect="1"/>
          </p:cNvPicPr>
          <p:nvPr/>
        </p:nvPicPr>
        <p:blipFill rotWithShape="1">
          <a:blip r:embed="rId4"/>
          <a:srcRect b="68700"/>
          <a:stretch/>
        </p:blipFill>
        <p:spPr>
          <a:xfrm>
            <a:off x="181806" y="2579606"/>
            <a:ext cx="5653438" cy="2016568"/>
          </a:xfrm>
          <a:prstGeom prst="rect">
            <a:avLst/>
          </a:prstGeom>
          <a:ln>
            <a:noFill/>
          </a:ln>
          <a:effectLst>
            <a:outerShdw blurRad="292100" dist="139700" dir="2700000" algn="tl" rotWithShape="0">
              <a:srgbClr val="333333">
                <a:alpha val="65000"/>
              </a:srgbClr>
            </a:outerShdw>
          </a:effectLst>
        </p:spPr>
      </p:pic>
      <p:pic>
        <p:nvPicPr>
          <p:cNvPr id="29" name="Picture 28" descr="Text, letter&#10;&#10;Description automatically generated">
            <a:extLst>
              <a:ext uri="{FF2B5EF4-FFF2-40B4-BE49-F238E27FC236}">
                <a16:creationId xmlns:a16="http://schemas.microsoft.com/office/drawing/2014/main" id="{8D64EE3B-6469-465E-8447-7D23A412B744}"/>
              </a:ext>
            </a:extLst>
          </p:cNvPr>
          <p:cNvPicPr>
            <a:picLocks noChangeAspect="1"/>
          </p:cNvPicPr>
          <p:nvPr/>
        </p:nvPicPr>
        <p:blipFill rotWithShape="1">
          <a:blip r:embed="rId4"/>
          <a:srcRect t="83163" b="6054"/>
          <a:stretch/>
        </p:blipFill>
        <p:spPr>
          <a:xfrm>
            <a:off x="137885" y="4902186"/>
            <a:ext cx="5653438" cy="694749"/>
          </a:xfrm>
          <a:prstGeom prst="rect">
            <a:avLst/>
          </a:prstGeom>
          <a:ln>
            <a:noFill/>
          </a:ln>
          <a:effectLst>
            <a:outerShdw blurRad="292100" dist="139700" dir="2700000" algn="tl" rotWithShape="0">
              <a:srgbClr val="333333">
                <a:alpha val="65000"/>
              </a:srgbClr>
            </a:outerShdw>
          </a:effectLst>
        </p:spPr>
      </p:pic>
      <p:pic>
        <p:nvPicPr>
          <p:cNvPr id="7" name="Picture 6" descr="Graphical user interface, application&#10;&#10;Description automatically generated">
            <a:extLst>
              <a:ext uri="{FF2B5EF4-FFF2-40B4-BE49-F238E27FC236}">
                <a16:creationId xmlns:a16="http://schemas.microsoft.com/office/drawing/2014/main" id="{E0AEEEF2-DC24-4887-96E8-77429397F1F9}"/>
              </a:ext>
            </a:extLst>
          </p:cNvPr>
          <p:cNvPicPr>
            <a:picLocks noChangeAspect="1"/>
          </p:cNvPicPr>
          <p:nvPr/>
        </p:nvPicPr>
        <p:blipFill>
          <a:blip r:embed="rId5"/>
          <a:stretch>
            <a:fillRect/>
          </a:stretch>
        </p:blipFill>
        <p:spPr>
          <a:xfrm>
            <a:off x="6725751" y="3879553"/>
            <a:ext cx="5009049" cy="21389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6323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7109013" cy="480131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ICOTS Proposal for Warrant Tracking</a:t>
            </a:r>
          </a:p>
          <a:p>
            <a:pPr lvl="1">
              <a:lnSpc>
                <a:spcPct val="100000"/>
              </a:lnSpc>
              <a:spcBef>
                <a:spcPts val="0"/>
              </a:spcBef>
              <a:spcAft>
                <a:spcPts val="600"/>
              </a:spcAft>
            </a:pPr>
            <a:r>
              <a:rPr lang="en-US" dirty="0"/>
              <a:t>Warrant Status Bundle</a:t>
            </a:r>
          </a:p>
          <a:p>
            <a:pPr lvl="1">
              <a:lnSpc>
                <a:spcPct val="100000"/>
              </a:lnSpc>
              <a:spcBef>
                <a:spcPts val="0"/>
              </a:spcBef>
              <a:spcAft>
                <a:spcPts val="600"/>
              </a:spcAft>
            </a:pPr>
            <a:r>
              <a:rPr lang="en-US" dirty="0"/>
              <a:t>New Discretionary Retaking Activity</a:t>
            </a:r>
          </a:p>
          <a:p>
            <a:pPr>
              <a:lnSpc>
                <a:spcPct val="100000"/>
              </a:lnSpc>
              <a:spcBef>
                <a:spcPts val="0"/>
              </a:spcBef>
              <a:spcAft>
                <a:spcPts val="600"/>
              </a:spcAft>
            </a:pPr>
            <a:r>
              <a:rPr lang="en-US" dirty="0"/>
              <a:t>ICAOS Rule Proposals</a:t>
            </a:r>
          </a:p>
          <a:p>
            <a:pPr lvl="1">
              <a:lnSpc>
                <a:spcPct val="100000"/>
              </a:lnSpc>
              <a:spcBef>
                <a:spcPts val="0"/>
              </a:spcBef>
              <a:spcAft>
                <a:spcPts val="600"/>
              </a:spcAft>
            </a:pPr>
            <a:r>
              <a:rPr lang="en-US" dirty="0"/>
              <a:t>Voting procedures</a:t>
            </a:r>
          </a:p>
          <a:p>
            <a:pPr lvl="1">
              <a:lnSpc>
                <a:spcPct val="100000"/>
              </a:lnSpc>
              <a:spcBef>
                <a:spcPts val="0"/>
              </a:spcBef>
              <a:spcAft>
                <a:spcPts val="600"/>
              </a:spcAft>
            </a:pPr>
            <a:r>
              <a:rPr lang="en-US" dirty="0"/>
              <a:t>Cost for related ICOTS changes</a:t>
            </a:r>
          </a:p>
          <a:p>
            <a:pPr lvl="1">
              <a:lnSpc>
                <a:spcPct val="100000"/>
              </a:lnSpc>
              <a:spcBef>
                <a:spcPts val="0"/>
              </a:spcBef>
              <a:spcAft>
                <a:spcPts val="600"/>
              </a:spcAft>
            </a:pPr>
            <a:r>
              <a:rPr lang="en-US" dirty="0"/>
              <a:t>Practical impact &amp; considerations for states</a:t>
            </a:r>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fontScale="90000"/>
          </a:bodyPr>
          <a:lstStyle/>
          <a:p>
            <a:r>
              <a:rPr lang="en-US" sz="2800" dirty="0"/>
              <a:t>Rules 2.110, 4.111, 5.101, 5.102, 5.103 &amp; 5.103-1</a:t>
            </a:r>
            <a:br>
              <a:rPr lang="en-US" sz="2800" dirty="0"/>
            </a:br>
            <a:r>
              <a:rPr lang="en-US" sz="2800" dirty="0"/>
              <a:t>15 Business Day Standard for Issuing Compact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D2284EE8-A1A2-45A4-8FE7-EB47D60915E6}"/>
              </a:ext>
            </a:extLst>
          </p:cNvPr>
          <p:cNvGraphicFramePr>
            <a:graphicFrameLocks noGrp="1"/>
          </p:cNvGraphicFramePr>
          <p:nvPr>
            <p:extLst>
              <p:ext uri="{D42A27DB-BD31-4B8C-83A1-F6EECF244321}">
                <p14:modId xmlns:p14="http://schemas.microsoft.com/office/powerpoint/2010/main" val="4057927649"/>
              </p:ext>
            </p:extLst>
          </p:nvPr>
        </p:nvGraphicFramePr>
        <p:xfrm>
          <a:off x="457200" y="1499359"/>
          <a:ext cx="11362623" cy="4959227"/>
        </p:xfrm>
        <a:graphic>
          <a:graphicData uri="http://schemas.openxmlformats.org/drawingml/2006/table">
            <a:tbl>
              <a:tblPr firstRow="1" bandRow="1">
                <a:tableStyleId>{5C22544A-7EE6-4342-B048-85BDC9FD1C3A}</a:tableStyleId>
              </a:tblPr>
              <a:tblGrid>
                <a:gridCol w="3560990">
                  <a:extLst>
                    <a:ext uri="{9D8B030D-6E8A-4147-A177-3AD203B41FA5}">
                      <a16:colId xmlns:a16="http://schemas.microsoft.com/office/drawing/2014/main" val="4225973377"/>
                    </a:ext>
                  </a:extLst>
                </a:gridCol>
                <a:gridCol w="7801633">
                  <a:extLst>
                    <a:ext uri="{9D8B030D-6E8A-4147-A177-3AD203B41FA5}">
                      <a16:colId xmlns:a16="http://schemas.microsoft.com/office/drawing/2014/main" val="286330443"/>
                    </a:ext>
                  </a:extLst>
                </a:gridCol>
              </a:tblGrid>
              <a:tr h="752987">
                <a:tc gridSpan="2">
                  <a:txBody>
                    <a:bodyPr/>
                    <a:lstStyle/>
                    <a:p>
                      <a:pPr algn="ctr"/>
                      <a:r>
                        <a:rPr lang="en-US" sz="2800" dirty="0"/>
                        <a:t>Summary of Rules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2747"/>
                    </a:solidFill>
                  </a:tcPr>
                </a:tc>
                <a:tc hMerge="1">
                  <a:txBody>
                    <a:bodyPr/>
                    <a:lstStyle/>
                    <a:p>
                      <a:pPr algn="ct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2747"/>
                    </a:solidFill>
                  </a:tcPr>
                </a:tc>
                <a:extLst>
                  <a:ext uri="{0D108BD9-81ED-4DB2-BD59-A6C34878D82A}">
                    <a16:rowId xmlns:a16="http://schemas.microsoft.com/office/drawing/2014/main" val="2992529384"/>
                  </a:ext>
                </a:extLst>
              </a:tr>
              <a:tr h="903726">
                <a:tc>
                  <a:txBody>
                    <a:bodyPr/>
                    <a:lstStyle/>
                    <a:p>
                      <a:pPr algn="l"/>
                      <a:r>
                        <a:rPr lang="en-US" sz="2800" dirty="0"/>
                        <a:t>Rules 2.110, 4.111&amp; 5.103</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dirty="0"/>
                        <a:t>Offender does not return as ordered (Expands timeframe from 10 to 15 business days)</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129035"/>
                  </a:ext>
                </a:extLst>
              </a:tr>
              <a:tr h="903726">
                <a:tc>
                  <a:txBody>
                    <a:bodyPr/>
                    <a:lstStyle/>
                    <a:p>
                      <a:pPr algn="l"/>
                      <a:r>
                        <a:rPr lang="en-US" sz="2800" dirty="0"/>
                        <a:t>Rules 5.101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2800" dirty="0"/>
                        <a:t>Offender does not return as ordered (Reduces timeframe from 30 calendar to 15 business days)</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3604465"/>
                  </a:ext>
                </a:extLst>
              </a:tr>
              <a:tr h="1311861">
                <a:tc>
                  <a:txBody>
                    <a:bodyPr/>
                    <a:lstStyle/>
                    <a:p>
                      <a:pPr algn="l"/>
                      <a:r>
                        <a:rPr lang="en-US" sz="2800" dirty="0"/>
                        <a:t>Rule 5.102</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2800" dirty="0"/>
                        <a:t>Creates timeframe to issue warrant after invoking mandatory retaking for new felony or violent crime conviction</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3887201"/>
                  </a:ext>
                </a:extLst>
              </a:tr>
              <a:tr h="9037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Rule 5.103-1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Expands timeframe from ‘upon receipt’ to 15 business days</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3236624"/>
                  </a:ext>
                </a:extLst>
              </a:tr>
            </a:tbl>
          </a:graphicData>
        </a:graphic>
      </p:graphicFrame>
      <p:sp>
        <p:nvSpPr>
          <p:cNvPr id="14" name="Footer Placeholder 3">
            <a:extLst>
              <a:ext uri="{FF2B5EF4-FFF2-40B4-BE49-F238E27FC236}">
                <a16:creationId xmlns:a16="http://schemas.microsoft.com/office/drawing/2014/main" id="{C7F91969-43A5-411F-A75C-0F89F4944DED}"/>
              </a:ext>
            </a:extLst>
          </p:cNvPr>
          <p:cNvSpPr>
            <a:spLocks noGrp="1"/>
          </p:cNvSpPr>
          <p:nvPr>
            <p:ph type="ftr" sz="quarter" idx="11"/>
          </p:nvPr>
        </p:nvSpPr>
        <p:spPr>
          <a:xfrm>
            <a:off x="3853869" y="6423026"/>
            <a:ext cx="4114800" cy="365125"/>
          </a:xfrm>
        </p:spPr>
        <p:txBody>
          <a:bodyPr vert="horz" lIns="91440" tIns="45720" rIns="91440" bIns="45720" rtlCol="0" anchor="ctr">
            <a:noAutofit/>
          </a:bodyPr>
          <a:lstStyle/>
          <a:p>
            <a:pPr>
              <a:spcAft>
                <a:spcPts val="600"/>
              </a:spcAft>
            </a:pPr>
            <a:r>
              <a:rPr lang="en-US" sz="1800" kern="1200" dirty="0">
                <a:solidFill>
                  <a:schemeClr val="tx1">
                    <a:tint val="75000"/>
                  </a:schemeClr>
                </a:solidFill>
                <a:latin typeface="+mn-lt"/>
                <a:ea typeface="+mn-ea"/>
                <a:cs typeface="+mn-cs"/>
              </a:rPr>
              <a:t>Rules Committee Recommends Adoption</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spTree>
    <p:custDataLst>
      <p:tags r:id="rId1"/>
    </p:custDataLst>
    <p:extLst>
      <p:ext uri="{BB962C8B-B14F-4D97-AF65-F5344CB8AC3E}">
        <p14:creationId xmlns:p14="http://schemas.microsoft.com/office/powerpoint/2010/main" val="412805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400" dirty="0"/>
              <a:t>Rules 2.110, 4.111, 5.101, 5.102, 5.103 &amp; 5.103-1</a:t>
            </a:r>
            <a:br>
              <a:rPr lang="en-US" sz="2400" dirty="0"/>
            </a:br>
            <a:r>
              <a:rPr lang="en-US" sz="2400" dirty="0"/>
              <a:t>15 Business Day Standard for Issuing Compact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9" name="TextBox 8">
            <a:extLst>
              <a:ext uri="{FF2B5EF4-FFF2-40B4-BE49-F238E27FC236}">
                <a16:creationId xmlns:a16="http://schemas.microsoft.com/office/drawing/2014/main" id="{7EBAEE46-33EE-45A1-946B-45F8615B36CE}"/>
              </a:ext>
            </a:extLst>
          </p:cNvPr>
          <p:cNvSpPr txBox="1"/>
          <p:nvPr/>
        </p:nvSpPr>
        <p:spPr>
          <a:xfrm>
            <a:off x="2100987" y="1349562"/>
            <a:ext cx="7990026" cy="523220"/>
          </a:xfrm>
          <a:prstGeom prst="rect">
            <a:avLst/>
          </a:prstGeom>
          <a:noFill/>
        </p:spPr>
        <p:txBody>
          <a:bodyPr wrap="square" rtlCol="0">
            <a:spAutoFit/>
          </a:bodyPr>
          <a:lstStyle/>
          <a:p>
            <a:pPr algn="ctr"/>
            <a:r>
              <a:rPr lang="en-US" sz="2800" u="sng" dirty="0"/>
              <a:t>Implications for Approving 15 Business Day Standard</a:t>
            </a:r>
          </a:p>
        </p:txBody>
      </p:sp>
      <p:sp>
        <p:nvSpPr>
          <p:cNvPr id="11" name="TextBox 10">
            <a:extLst>
              <a:ext uri="{FF2B5EF4-FFF2-40B4-BE49-F238E27FC236}">
                <a16:creationId xmlns:a16="http://schemas.microsoft.com/office/drawing/2014/main" id="{CA9F75A0-36CF-481B-AF07-BC1A69A9F2EE}"/>
              </a:ext>
            </a:extLst>
          </p:cNvPr>
          <p:cNvSpPr txBox="1"/>
          <p:nvPr/>
        </p:nvSpPr>
        <p:spPr>
          <a:xfrm>
            <a:off x="306951" y="2155545"/>
            <a:ext cx="6632864" cy="4154984"/>
          </a:xfrm>
          <a:prstGeom prst="rect">
            <a:avLst/>
          </a:prstGeom>
          <a:noFill/>
        </p:spPr>
        <p:txBody>
          <a:bodyPr wrap="square" rtlCol="0">
            <a:spAutoFit/>
          </a:bodyPr>
          <a:lstStyle/>
          <a:p>
            <a:r>
              <a:rPr lang="en-US" sz="2400" dirty="0"/>
              <a:t>Standard timeframe improves efficiency for </a:t>
            </a:r>
            <a:r>
              <a:rPr lang="en-US" sz="2400"/>
              <a:t>stakeholder training</a:t>
            </a:r>
            <a:endParaRPr lang="en-US" sz="2400" dirty="0"/>
          </a:p>
          <a:p>
            <a:endParaRPr lang="en-US" sz="2400" dirty="0"/>
          </a:p>
          <a:p>
            <a:r>
              <a:rPr lang="en-US" sz="2400" dirty="0"/>
              <a:t>Streamlines audit standards for new potential ‘Warrant Status’ ICOTS enhancement</a:t>
            </a:r>
          </a:p>
          <a:p>
            <a:r>
              <a:rPr lang="en-US" sz="2400" dirty="0"/>
              <a:t>	</a:t>
            </a:r>
            <a:r>
              <a:rPr lang="en-US" sz="2400" i="1" dirty="0"/>
              <a:t>Reminder:  ICOTS Enhancement related to warrant 	tracking is an independent 	vote at 2021 ABM.  </a:t>
            </a:r>
            <a:endParaRPr lang="en-US" sz="2400" dirty="0"/>
          </a:p>
          <a:p>
            <a:pPr marL="457200" indent="-457200">
              <a:buFont typeface="Arial" panose="020B0604020202020204" pitchFamily="34" charset="0"/>
              <a:buChar char="•"/>
            </a:pPr>
            <a:endParaRPr lang="en-US" sz="2400" dirty="0"/>
          </a:p>
          <a:p>
            <a:r>
              <a:rPr lang="en-US" sz="2400" dirty="0"/>
              <a:t>Ensures timeframe supports public safety and efficient actions for managing offender movement as required in each state’s compact statute </a:t>
            </a:r>
          </a:p>
        </p:txBody>
      </p:sp>
      <p:pic>
        <p:nvPicPr>
          <p:cNvPr id="5" name="Picture 4" descr="A picture containing text, measuring stick&#10;&#10;Description automatically generated">
            <a:extLst>
              <a:ext uri="{FF2B5EF4-FFF2-40B4-BE49-F238E27FC236}">
                <a16:creationId xmlns:a16="http://schemas.microsoft.com/office/drawing/2014/main" id="{EEFABA0C-0B79-4F86-B00D-C965E25F23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68379" y="2561310"/>
            <a:ext cx="4716670" cy="3145982"/>
          </a:xfrm>
          <a:prstGeom prst="rect">
            <a:avLst/>
          </a:prstGeom>
        </p:spPr>
      </p:pic>
      <p:pic>
        <p:nvPicPr>
          <p:cNvPr id="14" name="Graphic 13" descr="Laptop with solid fill">
            <a:extLst>
              <a:ext uri="{FF2B5EF4-FFF2-40B4-BE49-F238E27FC236}">
                <a16:creationId xmlns:a16="http://schemas.microsoft.com/office/drawing/2014/main" id="{4CA3492D-4310-4667-8EA2-C74FEA91B0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380" y="3930445"/>
            <a:ext cx="1041042" cy="1041042"/>
          </a:xfrm>
          <a:prstGeom prst="rect">
            <a:avLst/>
          </a:prstGeom>
        </p:spPr>
      </p:pic>
      <p:pic>
        <p:nvPicPr>
          <p:cNvPr id="16" name="Picture 15" descr="Logo, company name&#10;&#10;Description automatically generated">
            <a:extLst>
              <a:ext uri="{FF2B5EF4-FFF2-40B4-BE49-F238E27FC236}">
                <a16:creationId xmlns:a16="http://schemas.microsoft.com/office/drawing/2014/main" id="{CB9E2D55-8771-45E7-AB91-C7BFC5A0F2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658" y="4157704"/>
            <a:ext cx="410486" cy="410486"/>
          </a:xfrm>
          <a:prstGeom prst="rect">
            <a:avLst/>
          </a:prstGeom>
        </p:spPr>
      </p:pic>
    </p:spTree>
    <p:custDataLst>
      <p:tags r:id="rId1"/>
    </p:custDataLst>
    <p:extLst>
      <p:ext uri="{BB962C8B-B14F-4D97-AF65-F5344CB8AC3E}">
        <p14:creationId xmlns:p14="http://schemas.microsoft.com/office/powerpoint/2010/main" val="410641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368D1820-E68D-4E2D-A089-C0838B258FC8}"/>
              </a:ext>
            </a:extLst>
          </p:cNvPr>
          <p:cNvSpPr txBox="1"/>
          <p:nvPr/>
        </p:nvSpPr>
        <p:spPr>
          <a:xfrm>
            <a:off x="552981" y="1536098"/>
            <a:ext cx="3768257" cy="3908586"/>
          </a:xfrm>
          <a:prstGeom prst="rect">
            <a:avLst/>
          </a:prstGeom>
        </p:spPr>
        <p:txBody>
          <a:bodyPr vert="horz" lIns="91440" tIns="45720" rIns="91440" bIns="45720" rtlCol="0">
            <a:normAutofit/>
          </a:bodyPr>
          <a:lstStyle/>
          <a:p>
            <a:pPr algn="ctr">
              <a:lnSpc>
                <a:spcPct val="90000"/>
              </a:lnSpc>
              <a:spcAft>
                <a:spcPts val="600"/>
              </a:spcAft>
            </a:pPr>
            <a:r>
              <a:rPr lang="en-US" sz="3200" b="1" dirty="0"/>
              <a:t>April 1, 2022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Effective Date for Rule Proposals &amp; ICOTS Enhancements</a:t>
            </a:r>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r>
              <a:rPr lang="en-US" sz="2000" i="1" dirty="0"/>
              <a:t>Bylaw amendment takes effect immediately upon Commission approval</a:t>
            </a:r>
          </a:p>
        </p:txBody>
      </p:sp>
      <p:pic>
        <p:nvPicPr>
          <p:cNvPr id="9" name="Picture 8" descr="Table&#10;&#10;Description automatically generated">
            <a:extLst>
              <a:ext uri="{FF2B5EF4-FFF2-40B4-BE49-F238E27FC236}">
                <a16:creationId xmlns:a16="http://schemas.microsoft.com/office/drawing/2014/main" id="{8650B7DA-7ED7-4449-BD03-F49B7F773C01}"/>
              </a:ext>
            </a:extLst>
          </p:cNvPr>
          <p:cNvPicPr>
            <a:picLocks noChangeAspect="1"/>
          </p:cNvPicPr>
          <p:nvPr/>
        </p:nvPicPr>
        <p:blipFill>
          <a:blip r:embed="rId4"/>
          <a:stretch>
            <a:fillRect/>
          </a:stretch>
        </p:blipFill>
        <p:spPr>
          <a:xfrm>
            <a:off x="4874218" y="1220531"/>
            <a:ext cx="7149168" cy="453972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6914EFF-29EE-4CCF-B9D4-A7B984ADB72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solidFill>
                  <a:schemeClr val="tx1">
                    <a:lumMod val="50000"/>
                    <a:lumOff val="50000"/>
                  </a:schemeClr>
                </a:solidFill>
              </a:rPr>
              <a:pPr>
                <a:spcAft>
                  <a:spcPts val="600"/>
                </a:spcAft>
              </a:pPr>
              <a:t>22</a:t>
            </a:fld>
            <a:endParaRPr lang="en-US" sz="1000">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6E2F17E9-4F88-45DA-B330-0B6BE827C2A6}"/>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0ACEE5B-6B89-47D3-A969-11CC9D54FA43}" type="slidenum">
              <a:rPr lang="en-US" smtClean="0">
                <a:solidFill>
                  <a:schemeClr val="bg1"/>
                </a:solidFill>
              </a:rPr>
              <a:pPr algn="ctr"/>
              <a:t>22</a:t>
            </a:fld>
            <a:endParaRPr lang="en-US">
              <a:solidFill>
                <a:schemeClr val="bg1"/>
              </a:solidFill>
            </a:endParaRPr>
          </a:p>
        </p:txBody>
      </p:sp>
      <p:cxnSp>
        <p:nvCxnSpPr>
          <p:cNvPr id="14" name="Straight Connector 13">
            <a:extLst>
              <a:ext uri="{FF2B5EF4-FFF2-40B4-BE49-F238E27FC236}">
                <a16:creationId xmlns:a16="http://schemas.microsoft.com/office/drawing/2014/main" id="{8A02FA5F-D726-4F2C-8237-615407D888E2}"/>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3987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1730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2BD82-25FC-4A1B-A769-9BCE167554B6}"/>
              </a:ext>
            </a:extLst>
          </p:cNvPr>
          <p:cNvSpPr>
            <a:spLocks noGrp="1"/>
          </p:cNvSpPr>
          <p:nvPr>
            <p:ph idx="1"/>
          </p:nvPr>
        </p:nvSpPr>
        <p:spPr/>
        <p:txBody>
          <a:bodyPr/>
          <a:lstStyle/>
          <a:p>
            <a:r>
              <a:rPr lang="en-US" dirty="0"/>
              <a:t>Verification/Review to ensure compact compliant warrants:</a:t>
            </a:r>
          </a:p>
          <a:p>
            <a:pPr lvl="1"/>
            <a:r>
              <a:rPr lang="en-US" dirty="0"/>
              <a:t>Compact Offices - 78%</a:t>
            </a:r>
          </a:p>
          <a:p>
            <a:endParaRPr lang="en-US" dirty="0"/>
          </a:p>
          <a:p>
            <a:r>
              <a:rPr lang="en-US" dirty="0"/>
              <a:t>Entry of warrants into NCIC:</a:t>
            </a:r>
          </a:p>
          <a:p>
            <a:pPr lvl="1"/>
            <a:r>
              <a:rPr lang="en-US" dirty="0"/>
              <a:t>Local sheriffs - 70% </a:t>
            </a:r>
          </a:p>
          <a:p>
            <a:pPr lvl="1"/>
            <a:r>
              <a:rPr lang="en-US" dirty="0"/>
              <a:t>Department of Corrections - 46% </a:t>
            </a:r>
          </a:p>
          <a:p>
            <a:pPr lvl="1"/>
            <a:r>
              <a:rPr lang="en-US" dirty="0"/>
              <a:t>Other local authorities – 30% </a:t>
            </a:r>
          </a:p>
          <a:p>
            <a:endParaRPr lang="en-US" dirty="0"/>
          </a:p>
        </p:txBody>
      </p:sp>
      <p:sp>
        <p:nvSpPr>
          <p:cNvPr id="5" name="Slide Number Placeholder 4">
            <a:extLst>
              <a:ext uri="{FF2B5EF4-FFF2-40B4-BE49-F238E27FC236}">
                <a16:creationId xmlns:a16="http://schemas.microsoft.com/office/drawing/2014/main" id="{BE52843D-76DC-4E10-B1BC-7823365A3D8B}"/>
              </a:ext>
            </a:extLst>
          </p:cNvPr>
          <p:cNvSpPr>
            <a:spLocks noGrp="1"/>
          </p:cNvSpPr>
          <p:nvPr>
            <p:ph type="sldNum" sz="quarter" idx="12"/>
          </p:nvPr>
        </p:nvSpPr>
        <p:spPr/>
        <p:txBody>
          <a:bodyPr/>
          <a:lstStyle/>
          <a:p>
            <a:fld id="{20ACEE5B-6B89-47D3-A969-11CC9D54FA43}" type="slidenum">
              <a:rPr lang="en-US" smtClean="0"/>
              <a:t>3</a:t>
            </a:fld>
            <a:endParaRPr lang="en-US"/>
          </a:p>
        </p:txBody>
      </p:sp>
      <p:sp>
        <p:nvSpPr>
          <p:cNvPr id="6" name="Title 1">
            <a:extLst>
              <a:ext uri="{FF2B5EF4-FFF2-40B4-BE49-F238E27FC236}">
                <a16:creationId xmlns:a16="http://schemas.microsoft.com/office/drawing/2014/main" id="{4A0C7250-5EB6-4ECB-B29D-DEE0ADBA4951}"/>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2019 Warrant Audit State Responses</a:t>
            </a:r>
          </a:p>
        </p:txBody>
      </p:sp>
      <p:sp>
        <p:nvSpPr>
          <p:cNvPr id="7" name="Rectangle 6">
            <a:extLst>
              <a:ext uri="{FF2B5EF4-FFF2-40B4-BE49-F238E27FC236}">
                <a16:creationId xmlns:a16="http://schemas.microsoft.com/office/drawing/2014/main" id="{6EDF5167-9525-472E-A0B4-5402483296AB}"/>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Number Placeholder 5">
            <a:extLst>
              <a:ext uri="{FF2B5EF4-FFF2-40B4-BE49-F238E27FC236}">
                <a16:creationId xmlns:a16="http://schemas.microsoft.com/office/drawing/2014/main" id="{F21DB2EA-D86E-4912-B858-41B801092F71}"/>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0ACEE5B-6B89-47D3-A969-11CC9D54FA43}" type="slidenum">
              <a:rPr lang="en-US" smtClean="0">
                <a:solidFill>
                  <a:schemeClr val="bg1"/>
                </a:solidFill>
              </a:rPr>
              <a:pPr algn="ctr"/>
              <a:t>3</a:t>
            </a:fld>
            <a:endParaRPr lang="en-US">
              <a:solidFill>
                <a:schemeClr val="bg1"/>
              </a:solidFill>
            </a:endParaRPr>
          </a:p>
        </p:txBody>
      </p:sp>
      <p:cxnSp>
        <p:nvCxnSpPr>
          <p:cNvPr id="9" name="Straight Connector 8">
            <a:extLst>
              <a:ext uri="{FF2B5EF4-FFF2-40B4-BE49-F238E27FC236}">
                <a16:creationId xmlns:a16="http://schemas.microsoft.com/office/drawing/2014/main" id="{89FE85CA-B15E-4495-A9F1-9948135AE1DB}"/>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6ACB8AC-8F83-4D78-9FCC-85806DE001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04000" y="2631902"/>
            <a:ext cx="3048000" cy="2286000"/>
          </a:xfrm>
          <a:prstGeom prst="rect">
            <a:avLst/>
          </a:prstGeom>
        </p:spPr>
      </p:pic>
    </p:spTree>
    <p:custDataLst>
      <p:tags r:id="rId1"/>
    </p:custDataLst>
    <p:extLst>
      <p:ext uri="{BB962C8B-B14F-4D97-AF65-F5344CB8AC3E}">
        <p14:creationId xmlns:p14="http://schemas.microsoft.com/office/powerpoint/2010/main" val="137739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60457"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174343" cy="3169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ICOTS Proposal for Warrant Tracking (2 SEPARATE VOTES)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476250" y="2902334"/>
            <a:ext cx="5155293" cy="1522853"/>
          </a:xfrm>
        </p:spPr>
        <p:txBody>
          <a:bodyPr wrap="square" lIns="0" tIns="0" rIns="0" bIns="0" anchor="t">
            <a:spAutoFit/>
          </a:bodyPr>
          <a:lstStyle/>
          <a:p>
            <a:pPr marL="0" indent="0">
              <a:buClr>
                <a:srgbClr val="CC0000"/>
              </a:buClr>
              <a:buNone/>
            </a:pPr>
            <a:r>
              <a:rPr lang="en-US" altLang="en-US" dirty="0"/>
              <a:t>Cost:  $56,565</a:t>
            </a:r>
            <a:r>
              <a:rPr lang="en-US" altLang="en-US" sz="1800" dirty="0"/>
              <a:t> </a:t>
            </a:r>
          </a:p>
          <a:p>
            <a:pPr>
              <a:buClr>
                <a:srgbClr val="CC0000"/>
              </a:buClr>
            </a:pPr>
            <a:r>
              <a:rPr lang="en-US" altLang="en-US" sz="1800" dirty="0"/>
              <a:t>  New special status – Warrant Status: $36,525</a:t>
            </a:r>
          </a:p>
          <a:p>
            <a:pPr>
              <a:buClr>
                <a:srgbClr val="CC0000"/>
              </a:buClr>
            </a:pPr>
            <a:r>
              <a:rPr lang="en-US" altLang="en-US" sz="1800" dirty="0"/>
              <a:t>  New warrant status email notifications: $16,500</a:t>
            </a:r>
          </a:p>
          <a:p>
            <a:pPr>
              <a:buClr>
                <a:srgbClr val="CC0000"/>
              </a:buClr>
            </a:pPr>
            <a:r>
              <a:rPr lang="en-US" altLang="en-US" sz="1800" dirty="0"/>
              <a:t>  Warrant status data export: $3,540</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1"/>
            <a:ext cx="12192000" cy="1116686"/>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512A81C-C51A-4FF4-93F9-830F210C1FB4}"/>
              </a:ext>
            </a:extLst>
          </p:cNvPr>
          <p:cNvSpPr txBox="1">
            <a:spLocks/>
          </p:cNvSpPr>
          <p:nvPr/>
        </p:nvSpPr>
        <p:spPr>
          <a:xfrm>
            <a:off x="6560458" y="2888342"/>
            <a:ext cx="5155292" cy="68287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CC0000"/>
              </a:buClr>
              <a:buNone/>
            </a:pPr>
            <a:r>
              <a:rPr lang="en-US" altLang="en-US" dirty="0"/>
              <a:t>Cost:  $38,625</a:t>
            </a:r>
          </a:p>
          <a:p>
            <a:pPr marL="177800" lvl="1" indent="0">
              <a:lnSpc>
                <a:spcPct val="80000"/>
              </a:lnSpc>
              <a:buClr>
                <a:schemeClr val="hlink"/>
              </a:buClr>
              <a:buNone/>
            </a:pPr>
            <a:endParaRPr lang="en-US" altLang="en-US" sz="1800" dirty="0"/>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1829" y="1785648"/>
            <a:ext cx="4405086"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a:solidFill>
                  <a:schemeClr val="bg1"/>
                </a:solidFill>
              </a:rPr>
              <a:t>#1 Warrant Status Bundle</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5085" y="1466855"/>
            <a:ext cx="4405086"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Garamond" panose="02020404030301010803" pitchFamily="18" charset="0"/>
              <a:buNone/>
            </a:pPr>
            <a:r>
              <a:rPr lang="en-US" sz="3200" dirty="0">
                <a:solidFill>
                  <a:schemeClr val="bg1"/>
                </a:solidFill>
              </a:rPr>
              <a:t>#2 New Discretionary Retaking Activity</a:t>
            </a:r>
            <a:endParaRPr lang="en-US" sz="2400" dirty="0">
              <a:solidFill>
                <a:schemeClr val="bg1"/>
              </a:solidFill>
            </a:endParaRPr>
          </a:p>
        </p:txBody>
      </p:sp>
      <p:pic>
        <p:nvPicPr>
          <p:cNvPr id="1026" name="Picture 2">
            <a:extLst>
              <a:ext uri="{FF2B5EF4-FFF2-40B4-BE49-F238E27FC236}">
                <a16:creationId xmlns:a16="http://schemas.microsoft.com/office/drawing/2014/main" id="{B592CB54-F93B-4F80-9D72-29CC40268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4654924"/>
            <a:ext cx="3105150" cy="221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descr="Table&#10;&#10;Description automatically generated">
            <a:extLst>
              <a:ext uri="{FF2B5EF4-FFF2-40B4-BE49-F238E27FC236}">
                <a16:creationId xmlns:a16="http://schemas.microsoft.com/office/drawing/2014/main" id="{8F6C4CDC-C94E-4535-A361-C53733DD9C9F}"/>
              </a:ext>
            </a:extLst>
          </p:cNvPr>
          <p:cNvPicPr>
            <a:picLocks noChangeAspect="1"/>
          </p:cNvPicPr>
          <p:nvPr/>
        </p:nvPicPr>
        <p:blipFill>
          <a:blip r:embed="rId5"/>
          <a:stretch>
            <a:fillRect/>
          </a:stretch>
        </p:blipFill>
        <p:spPr>
          <a:xfrm>
            <a:off x="6560456" y="4958852"/>
            <a:ext cx="4615485" cy="1620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Graphical user interface, text, application, email&#10;&#10;Description automatically generated">
            <a:extLst>
              <a:ext uri="{FF2B5EF4-FFF2-40B4-BE49-F238E27FC236}">
                <a16:creationId xmlns:a16="http://schemas.microsoft.com/office/drawing/2014/main" id="{1DAF429C-031B-4424-A629-344233A6A78B}"/>
              </a:ext>
            </a:extLst>
          </p:cNvPr>
          <p:cNvPicPr>
            <a:picLocks noChangeAspect="1"/>
          </p:cNvPicPr>
          <p:nvPr/>
        </p:nvPicPr>
        <p:blipFill rotWithShape="1">
          <a:blip r:embed="rId6"/>
          <a:srcRect l="44284"/>
          <a:stretch/>
        </p:blipFill>
        <p:spPr>
          <a:xfrm>
            <a:off x="8868198" y="2904740"/>
            <a:ext cx="2617166" cy="224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38336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50" y="1371601"/>
            <a:ext cx="3520516" cy="4970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189860" y="1371601"/>
            <a:ext cx="3544944" cy="4903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94736" cy="4903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dirty="0">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521332" y="2569389"/>
            <a:ext cx="3074762" cy="353954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Tx/>
            </a:pPr>
            <a:endParaRPr lang="en-US" sz="1400" dirty="0">
              <a:solidFill>
                <a:prstClr val="black"/>
              </a:solidFill>
            </a:endParaRPr>
          </a:p>
        </p:txBody>
      </p:sp>
      <p:sp>
        <p:nvSpPr>
          <p:cNvPr id="13" name="TextBox 12">
            <a:extLst>
              <a:ext uri="{FF2B5EF4-FFF2-40B4-BE49-F238E27FC236}">
                <a16:creationId xmlns:a16="http://schemas.microsoft.com/office/drawing/2014/main" id="{3FB38B93-4C6B-402E-941E-8FF6E86E7641}"/>
              </a:ext>
            </a:extLst>
          </p:cNvPr>
          <p:cNvSpPr txBox="1"/>
          <p:nvPr/>
        </p:nvSpPr>
        <p:spPr>
          <a:xfrm>
            <a:off x="480842" y="1692732"/>
            <a:ext cx="3520516" cy="584775"/>
          </a:xfrm>
          <a:prstGeom prst="rect">
            <a:avLst/>
          </a:prstGeom>
          <a:noFill/>
        </p:spPr>
        <p:txBody>
          <a:bodyPr wrap="none" rtlCol="0" anchor="ctr">
            <a:spAutoFit/>
          </a:bodyPr>
          <a:lstStyle/>
          <a:p>
            <a:pPr algn="ctr"/>
            <a:r>
              <a:rPr lang="en-US" sz="3200" b="1" dirty="0">
                <a:solidFill>
                  <a:srgbClr val="102747"/>
                </a:solidFill>
              </a:rPr>
              <a:t>New Special Status</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331154" y="1692732"/>
            <a:ext cx="3629520" cy="584775"/>
          </a:xfrm>
          <a:prstGeom prst="rect">
            <a:avLst/>
          </a:prstGeom>
          <a:noFill/>
        </p:spPr>
        <p:txBody>
          <a:bodyPr wrap="none" rtlCol="0" anchor="ctr">
            <a:spAutoFit/>
          </a:bodyPr>
          <a:lstStyle/>
          <a:p>
            <a:pPr algn="ctr"/>
            <a:r>
              <a:rPr lang="en-US" sz="3200" b="1" dirty="0">
                <a:solidFill>
                  <a:srgbClr val="102747"/>
                </a:solidFill>
              </a:rPr>
              <a:t>Email Notifications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614625" y="1692732"/>
            <a:ext cx="2347950" cy="584775"/>
          </a:xfrm>
          <a:prstGeom prst="rect">
            <a:avLst/>
          </a:prstGeom>
          <a:noFill/>
        </p:spPr>
        <p:txBody>
          <a:bodyPr wrap="none" rtlCol="0" anchor="ctr">
            <a:spAutoFit/>
          </a:bodyPr>
          <a:lstStyle/>
          <a:p>
            <a:pPr algn="ctr"/>
            <a:r>
              <a:rPr lang="en-US" sz="3200" b="1" dirty="0">
                <a:solidFill>
                  <a:srgbClr val="102747"/>
                </a:solidFill>
              </a:rPr>
              <a:t>Data Export</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Warrant Status Bundle:  $56,565</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20BBC10F-5C6D-4F8F-B7D6-325AA7B35FF5}"/>
              </a:ext>
            </a:extLst>
          </p:cNvPr>
          <p:cNvPicPr>
            <a:picLocks noChangeAspect="1"/>
          </p:cNvPicPr>
          <p:nvPr/>
        </p:nvPicPr>
        <p:blipFill>
          <a:blip r:embed="rId4"/>
          <a:stretch>
            <a:fillRect/>
          </a:stretch>
        </p:blipFill>
        <p:spPr>
          <a:xfrm>
            <a:off x="653264" y="2815891"/>
            <a:ext cx="3068874" cy="234937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6AAD6DB-E07B-4022-8C26-3B0A0DC434D1}"/>
              </a:ext>
            </a:extLst>
          </p:cNvPr>
          <p:cNvSpPr txBox="1"/>
          <p:nvPr/>
        </p:nvSpPr>
        <p:spPr>
          <a:xfrm>
            <a:off x="4331154" y="5419023"/>
            <a:ext cx="3529693" cy="923330"/>
          </a:xfrm>
          <a:prstGeom prst="rect">
            <a:avLst/>
          </a:prstGeom>
          <a:noFill/>
        </p:spPr>
        <p:txBody>
          <a:bodyPr wrap="square" rtlCol="0">
            <a:spAutoFit/>
          </a:bodyPr>
          <a:lstStyle/>
          <a:p>
            <a:r>
              <a:rPr lang="en-US" i="1" dirty="0"/>
              <a:t>Triggered by ICOTS activities/action and missing warrant data (e.g. NCIC verification)</a:t>
            </a:r>
          </a:p>
        </p:txBody>
      </p:sp>
      <p:pic>
        <p:nvPicPr>
          <p:cNvPr id="14" name="Picture 13" descr="Table&#10;&#10;Description automatically generated">
            <a:extLst>
              <a:ext uri="{FF2B5EF4-FFF2-40B4-BE49-F238E27FC236}">
                <a16:creationId xmlns:a16="http://schemas.microsoft.com/office/drawing/2014/main" id="{598422BF-7BA9-4E08-85F7-1E494DB4239F}"/>
              </a:ext>
            </a:extLst>
          </p:cNvPr>
          <p:cNvPicPr>
            <a:picLocks noChangeAspect="1"/>
          </p:cNvPicPr>
          <p:nvPr/>
        </p:nvPicPr>
        <p:blipFill>
          <a:blip r:embed="rId5"/>
          <a:stretch>
            <a:fillRect/>
          </a:stretch>
        </p:blipFill>
        <p:spPr>
          <a:xfrm>
            <a:off x="8155075" y="3020282"/>
            <a:ext cx="3629762" cy="1651836"/>
          </a:xfrm>
          <a:prstGeom prst="rect">
            <a:avLst/>
          </a:prstGeom>
          <a:ln>
            <a:noFill/>
          </a:ln>
          <a:effectLst>
            <a:outerShdw blurRad="292100" dist="139700" dir="2700000" algn="tl" rotWithShape="0">
              <a:srgbClr val="333333">
                <a:alpha val="65000"/>
              </a:srgbClr>
            </a:outerShdw>
          </a:effectLst>
        </p:spPr>
      </p:pic>
      <p:pic>
        <p:nvPicPr>
          <p:cNvPr id="16" name="Picture 15" descr="Text&#10;&#10;Description automatically generated">
            <a:extLst>
              <a:ext uri="{FF2B5EF4-FFF2-40B4-BE49-F238E27FC236}">
                <a16:creationId xmlns:a16="http://schemas.microsoft.com/office/drawing/2014/main" id="{C6A229CA-F16C-4113-B65B-834C9B9B3926}"/>
              </a:ext>
            </a:extLst>
          </p:cNvPr>
          <p:cNvPicPr>
            <a:picLocks noChangeAspect="1"/>
          </p:cNvPicPr>
          <p:nvPr/>
        </p:nvPicPr>
        <p:blipFill>
          <a:blip r:embed="rId6"/>
          <a:stretch>
            <a:fillRect/>
          </a:stretch>
        </p:blipFill>
        <p:spPr>
          <a:xfrm>
            <a:off x="4300170" y="2408214"/>
            <a:ext cx="3529693" cy="29672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3200" dirty="0"/>
              <a:t>Warrant Status Bundle:  Workflow</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sp>
        <p:nvSpPr>
          <p:cNvPr id="3" name="TextBox 2">
            <a:extLst>
              <a:ext uri="{FF2B5EF4-FFF2-40B4-BE49-F238E27FC236}">
                <a16:creationId xmlns:a16="http://schemas.microsoft.com/office/drawing/2014/main" id="{BB49A820-E515-4FAD-A7E8-9527F1A82044}"/>
              </a:ext>
            </a:extLst>
          </p:cNvPr>
          <p:cNvSpPr txBox="1"/>
          <p:nvPr/>
        </p:nvSpPr>
        <p:spPr>
          <a:xfrm>
            <a:off x="771524" y="1066800"/>
            <a:ext cx="10076148" cy="6124754"/>
          </a:xfrm>
          <a:prstGeom prst="rect">
            <a:avLst/>
          </a:prstGeom>
          <a:noFill/>
        </p:spPr>
        <p:txBody>
          <a:bodyPr wrap="square" rtlCol="0">
            <a:spAutoFit/>
          </a:bodyPr>
          <a:lstStyle/>
          <a:p>
            <a:r>
              <a:rPr lang="en-US" sz="2400" dirty="0"/>
              <a:t>Add Warrant Status records anytime via the Offender profile</a:t>
            </a:r>
          </a:p>
          <a:p>
            <a:pPr marL="457200" indent="-457200">
              <a:buFont typeface="Wingdings" panose="05000000000000000000" pitchFamily="2" charset="2"/>
              <a:buChar char="Ø"/>
            </a:pPr>
            <a:endParaRPr lang="en-US" sz="2400" dirty="0"/>
          </a:p>
          <a:p>
            <a:r>
              <a:rPr lang="en-US" sz="2400" dirty="0"/>
              <a:t>ICOTS will prompt the user (via email notifications) to add warrant records upon submission of:</a:t>
            </a:r>
          </a:p>
          <a:p>
            <a:pPr marL="914400" lvl="1" indent="-457200">
              <a:buFont typeface="Wingdings" panose="05000000000000000000" pitchFamily="2" charset="2"/>
              <a:buChar char="Ø"/>
            </a:pPr>
            <a:r>
              <a:rPr lang="en-US" sz="2400" dirty="0"/>
              <a:t>Failure to Arrive;</a:t>
            </a:r>
          </a:p>
          <a:p>
            <a:pPr marL="914400" lvl="1" indent="-457200">
              <a:buFont typeface="Wingdings" panose="05000000000000000000" pitchFamily="2" charset="2"/>
              <a:buChar char="Ø"/>
            </a:pPr>
            <a:r>
              <a:rPr lang="en-US" sz="2400" dirty="0"/>
              <a:t>Mandatory Retaking (via Violation Report) w/Sending state </a:t>
            </a:r>
          </a:p>
          <a:p>
            <a:pPr lvl="1"/>
            <a:r>
              <a:rPr lang="en-US" sz="2400" dirty="0"/>
              <a:t>	response of ‘Warrant Issued/Requested;’ or</a:t>
            </a:r>
          </a:p>
          <a:p>
            <a:pPr marL="914400" lvl="1" indent="-457200">
              <a:buFont typeface="Wingdings" panose="05000000000000000000" pitchFamily="2" charset="2"/>
              <a:buChar char="Ø"/>
            </a:pPr>
            <a:r>
              <a:rPr lang="en-US" sz="2400" dirty="0"/>
              <a:t>New Discretionary Retaking (If approved, separate vote)</a:t>
            </a:r>
          </a:p>
          <a:p>
            <a:pPr marL="914400" lvl="1" indent="-457200">
              <a:buFont typeface="Wingdings" panose="05000000000000000000" pitchFamily="2" charset="2"/>
              <a:buChar char="Ø"/>
            </a:pPr>
            <a:endParaRPr lang="en-US" sz="2400" dirty="0"/>
          </a:p>
          <a:p>
            <a:r>
              <a:rPr lang="en-US" sz="2400" dirty="0"/>
              <a:t>‘Warrant Status Update Needed’ notifications sent when required fields are blank:</a:t>
            </a:r>
          </a:p>
          <a:p>
            <a:pPr marL="914400" lvl="1" indent="-457200">
              <a:buFont typeface="Wingdings" panose="05000000000000000000" pitchFamily="2" charset="2"/>
              <a:buChar char="Ø"/>
            </a:pPr>
            <a:r>
              <a:rPr lang="en-US" sz="2400" dirty="0"/>
              <a:t>Warrant issuing authority </a:t>
            </a:r>
          </a:p>
          <a:p>
            <a:pPr marL="914400" lvl="1" indent="-457200">
              <a:buFont typeface="Wingdings" panose="05000000000000000000" pitchFamily="2" charset="2"/>
              <a:buChar char="Ø"/>
            </a:pPr>
            <a:r>
              <a:rPr lang="en-US" sz="2400" dirty="0"/>
              <a:t>NCIC verification date</a:t>
            </a:r>
          </a:p>
          <a:p>
            <a:pPr marL="914400" lvl="1"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Warrant Status record historical after indicating warrant is ‘withdrawn’ or ‘served’</a:t>
            </a:r>
          </a:p>
          <a:p>
            <a:pPr marL="914400" lvl="1" indent="-457200">
              <a:buFont typeface="Wingdings" panose="05000000000000000000" pitchFamily="2" charset="2"/>
              <a:buChar char="Ø"/>
            </a:pPr>
            <a:endParaRPr lang="en-US" sz="3200" dirty="0"/>
          </a:p>
        </p:txBody>
      </p:sp>
      <p:pic>
        <p:nvPicPr>
          <p:cNvPr id="7" name="Picture 6" descr="A computer on a table&#10;&#10;Description automatically generated with low confidence">
            <a:extLst>
              <a:ext uri="{FF2B5EF4-FFF2-40B4-BE49-F238E27FC236}">
                <a16:creationId xmlns:a16="http://schemas.microsoft.com/office/drawing/2014/main" id="{1A413BD8-7754-4ABF-9664-95317A7329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17357" y="2296533"/>
            <a:ext cx="2624533" cy="1753180"/>
          </a:xfrm>
          <a:prstGeom prst="rect">
            <a:avLst/>
          </a:prstGeom>
        </p:spPr>
      </p:pic>
    </p:spTree>
    <p:custDataLst>
      <p:tags r:id="rId1"/>
    </p:custDataLst>
    <p:extLst>
      <p:ext uri="{BB962C8B-B14F-4D97-AF65-F5344CB8AC3E}">
        <p14:creationId xmlns:p14="http://schemas.microsoft.com/office/powerpoint/2010/main" val="82095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8" y="0"/>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5618747" y="451990"/>
            <a:ext cx="6364706" cy="5274622"/>
            <a:chOff x="5805715" y="911464"/>
            <a:chExt cx="5604968" cy="4595237"/>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911464"/>
              <a:ext cx="5604968" cy="813670"/>
              <a:chOff x="5805715" y="650769"/>
              <a:chExt cx="5604968" cy="813670"/>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52317" y="809357"/>
                <a:ext cx="4958366" cy="5335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solidFill>
                      <a:schemeClr val="bg1"/>
                    </a:solidFill>
                  </a:rPr>
                  <a:t>Allows for multiple entries by various users with a time/date audit trail of ICOTS user entry data.  </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141169"/>
                <a:ext cx="4958366" cy="8848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Warrant data can be added to any active or historical record </a:t>
                </a:r>
                <a:r>
                  <a:rPr lang="en-US" sz="2200" i="1" dirty="0">
                    <a:solidFill>
                      <a:schemeClr val="bg1"/>
                    </a:solidFill>
                  </a:rPr>
                  <a:t>(e.g. absconder cases may be closed when entering warrant information</a:t>
                </a:r>
                <a:r>
                  <a:rPr lang="en-US" sz="2200" dirty="0">
                    <a:solidFill>
                      <a:schemeClr val="bg1"/>
                    </a:solidFill>
                  </a:rPr>
                  <a:t>)</a:t>
                </a: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38889"/>
              <a:ext cx="5604968" cy="954099"/>
              <a:chOff x="5805715" y="3570032"/>
              <a:chExt cx="5604968" cy="954099"/>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7" y="3570032"/>
                <a:ext cx="4958366" cy="8848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Sending state-assigned PO, supervisors, and compact office can enter warrant status data (Compact Office does NOT need to reassign case)</a:t>
                </a: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52602"/>
              <a:ext cx="5604968" cy="954099"/>
              <a:chOff x="5805715" y="5029664"/>
              <a:chExt cx="5604968" cy="95409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193612"/>
                <a:ext cx="4958366" cy="58989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Clear audit trail of who, what, and when an entry is made. </a:t>
                </a:r>
              </a:p>
            </p:txBody>
          </p:sp>
        </p:grpSp>
      </p:grpSp>
      <p:sp>
        <p:nvSpPr>
          <p:cNvPr id="24" name="Rectangle 2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Warrant Status</a:t>
            </a:r>
            <a:br>
              <a:rPr lang="en-US" sz="4800" dirty="0">
                <a:solidFill>
                  <a:schemeClr val="bg1"/>
                </a:solidFill>
              </a:rPr>
            </a:br>
            <a:r>
              <a:rPr lang="en-US" sz="4800" dirty="0">
                <a:solidFill>
                  <a:schemeClr val="bg1"/>
                </a:solidFill>
              </a:rPr>
              <a:t>Functionality</a:t>
            </a:r>
          </a:p>
        </p:txBody>
      </p:sp>
    </p:spTree>
    <p:custDataLst>
      <p:tags r:id="rId1"/>
    </p:custDataLst>
    <p:extLst>
      <p:ext uri="{BB962C8B-B14F-4D97-AF65-F5344CB8AC3E}">
        <p14:creationId xmlns:p14="http://schemas.microsoft.com/office/powerpoint/2010/main" val="421192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89C92210-BA9A-442E-A3C2-7E2B93A46363}"/>
              </a:ext>
            </a:extLst>
          </p:cNvPr>
          <p:cNvPicPr>
            <a:picLocks noChangeAspect="1"/>
          </p:cNvPicPr>
          <p:nvPr/>
        </p:nvPicPr>
        <p:blipFill>
          <a:blip r:embed="rId4"/>
          <a:stretch>
            <a:fillRect/>
          </a:stretch>
        </p:blipFill>
        <p:spPr>
          <a:xfrm rot="21361789">
            <a:off x="307702" y="2398110"/>
            <a:ext cx="3310395" cy="2709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Warrant Status Expectations for States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4380295" y="1136826"/>
            <a:ext cx="7176747" cy="461664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Make training a priority. Procedures to obtain compact compliant warrants varies by state. System only as good as the data.</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Self-audit regularly to ensure ICOTS privacy policy compliant data entry.  </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Ensure users know that ICOTS/ICAOS does not confirm active/compliant warrants.  States will need to verify. </a:t>
            </a:r>
            <a:r>
              <a:rPr lang="en-US" sz="2400" i="1" dirty="0">
                <a:solidFill>
                  <a:srgbClr val="102747"/>
                </a:solidFill>
              </a:rPr>
              <a:t>Disclaimer included in screens &amp; email notifications</a:t>
            </a:r>
            <a:endParaRPr lang="en-US" sz="2400" dirty="0">
              <a:solidFill>
                <a:srgbClr val="102747"/>
              </a:solidFill>
            </a:endParaRPr>
          </a:p>
        </p:txBody>
      </p:sp>
    </p:spTree>
    <p:custDataLst>
      <p:tags r:id="rId1"/>
    </p:custDataLst>
    <p:extLst>
      <p:ext uri="{BB962C8B-B14F-4D97-AF65-F5344CB8AC3E}">
        <p14:creationId xmlns:p14="http://schemas.microsoft.com/office/powerpoint/2010/main" val="51457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Discretionary Retaking Activity:  $38,625</a:t>
            </a:r>
          </a:p>
        </p:txBody>
      </p:sp>
      <p:pic>
        <p:nvPicPr>
          <p:cNvPr id="26" name="Picture 25" descr="Table&#10;&#10;Description automatically generated">
            <a:extLst>
              <a:ext uri="{FF2B5EF4-FFF2-40B4-BE49-F238E27FC236}">
                <a16:creationId xmlns:a16="http://schemas.microsoft.com/office/drawing/2014/main" id="{B871797F-CF12-4004-9829-4E9E9723C4A4}"/>
              </a:ext>
            </a:extLst>
          </p:cNvPr>
          <p:cNvPicPr>
            <a:picLocks noChangeAspect="1"/>
          </p:cNvPicPr>
          <p:nvPr/>
        </p:nvPicPr>
        <p:blipFill>
          <a:blip r:embed="rId4"/>
          <a:stretch>
            <a:fillRect/>
          </a:stretch>
        </p:blipFill>
        <p:spPr>
          <a:xfrm>
            <a:off x="7425871" y="1602961"/>
            <a:ext cx="4615485" cy="1620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Graphical user interface, text, application, email&#10;&#10;Description automatically generated">
            <a:extLst>
              <a:ext uri="{FF2B5EF4-FFF2-40B4-BE49-F238E27FC236}">
                <a16:creationId xmlns:a16="http://schemas.microsoft.com/office/drawing/2014/main" id="{4FFBEA90-577E-4863-9894-D6C6D639813E}"/>
              </a:ext>
            </a:extLst>
          </p:cNvPr>
          <p:cNvPicPr>
            <a:picLocks noChangeAspect="1"/>
          </p:cNvPicPr>
          <p:nvPr/>
        </p:nvPicPr>
        <p:blipFill rotWithShape="1">
          <a:blip r:embed="rId5"/>
          <a:srcRect l="44284"/>
          <a:stretch/>
        </p:blipFill>
        <p:spPr>
          <a:xfrm>
            <a:off x="8425030" y="3429000"/>
            <a:ext cx="2617166" cy="224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Content Placeholder 2">
            <a:extLst>
              <a:ext uri="{FF2B5EF4-FFF2-40B4-BE49-F238E27FC236}">
                <a16:creationId xmlns:a16="http://schemas.microsoft.com/office/drawing/2014/main" id="{C71C629C-D595-4D13-B544-66DD4D9065AD}"/>
              </a:ext>
            </a:extLst>
          </p:cNvPr>
          <p:cNvSpPr txBox="1">
            <a:spLocks/>
          </p:cNvSpPr>
          <p:nvPr/>
        </p:nvSpPr>
        <p:spPr>
          <a:xfrm>
            <a:off x="372024" y="1548169"/>
            <a:ext cx="6649286" cy="412420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400" dirty="0">
                <a:solidFill>
                  <a:srgbClr val="102747"/>
                </a:solidFill>
              </a:rPr>
              <a:t>Communicates Sending State’s intent to Retake under Rule 5.101 (b) ‘</a:t>
            </a:r>
            <a:r>
              <a:rPr lang="nb-NO" sz="2400" dirty="0">
                <a:solidFill>
                  <a:srgbClr val="102747"/>
                </a:solidFill>
              </a:rPr>
              <a:t>retake an offender </a:t>
            </a:r>
            <a:r>
              <a:rPr lang="nb-NO" sz="2400" u="sng" dirty="0">
                <a:solidFill>
                  <a:srgbClr val="102747"/>
                </a:solidFill>
              </a:rPr>
              <a:t>via warrant</a:t>
            </a:r>
            <a:r>
              <a:rPr lang="nb-NO" sz="2400" dirty="0">
                <a:solidFill>
                  <a:srgbClr val="102747"/>
                </a:solidFill>
              </a:rPr>
              <a:t>’</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nb-NO" sz="2400" dirty="0">
                <a:solidFill>
                  <a:srgbClr val="102747"/>
                </a:solidFill>
              </a:rPr>
              <a:t>Mirrors Progress Report workflow, except sending state transmits:  </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dirty="0">
                <a:solidFill>
                  <a:srgbClr val="102747"/>
                </a:solidFill>
              </a:rPr>
              <a:t>PO-&gt;Supervisor-&gt;Compact Office. </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dirty="0">
                <a:solidFill>
                  <a:srgbClr val="102747"/>
                </a:solidFill>
              </a:rPr>
              <a:t>When transmitted to the Receiving State, the activity will become final except for the assigned user’s ability to withdraw</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400" dirty="0">
                <a:solidFill>
                  <a:srgbClr val="102747"/>
                </a:solidFill>
              </a:rPr>
              <a:t>Compliments the New Warrant Status Enhancement as a trigger for email notifications to instruct the user to enter a ‘Warrant Status Record”</a:t>
            </a:r>
          </a:p>
        </p:txBody>
      </p:sp>
    </p:spTree>
    <p:custDataLst>
      <p:tags r:id="rId1"/>
    </p:custDataLst>
    <p:extLst>
      <p:ext uri="{BB962C8B-B14F-4D97-AF65-F5344CB8AC3E}">
        <p14:creationId xmlns:p14="http://schemas.microsoft.com/office/powerpoint/2010/main" val="2093339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1SnF9Z5c"/>
  <p:tag name="ARTICULATE_SLIDE_THUMBNAIL_REFRESH" val="1"/>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9132</TotalTime>
  <Words>1614</Words>
  <Application>Microsoft Office PowerPoint</Application>
  <PresentationFormat>Widescreen</PresentationFormat>
  <Paragraphs>253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Garamond</vt:lpstr>
      <vt:lpstr>Times New Roman</vt:lpstr>
      <vt:lpstr>Wingdings</vt:lpstr>
      <vt:lpstr>Office Theme</vt:lpstr>
      <vt:lpstr>PowerPoint Presentation</vt:lpstr>
      <vt:lpstr>Presentation Objectives</vt:lpstr>
      <vt:lpstr>PowerPoint Presentation</vt:lpstr>
      <vt:lpstr>ICOTS Proposal for Warrant Tracking (2 SEPARATE VOTES)</vt:lpstr>
      <vt:lpstr>Warrant Status Bundle:  $56,565</vt:lpstr>
      <vt:lpstr>Warrant Status Bundle:  Workflow</vt:lpstr>
      <vt:lpstr>Warrant Status Functionality</vt:lpstr>
      <vt:lpstr>Warrant Status Expectations for States</vt:lpstr>
      <vt:lpstr>PowerPoint Presentation</vt:lpstr>
      <vt:lpstr>Discretionary Retake Activity Considerations</vt:lpstr>
      <vt:lpstr>Technology Committee Recommendation</vt:lpstr>
      <vt:lpstr>ICAOS Rule Proposals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2.110, 4.111, 5.101, 5.102, 5.103 &amp; 5.103-1 15 Business Day Standard for Issuing Compact Warrants</vt:lpstr>
      <vt:lpstr>Rules 2.110, 4.111, 5.101, 5.102, 5.103 &amp; 5.103-1 15 Business Day Standard for Issuing Compact Warrants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544</cp:revision>
  <cp:lastPrinted>2021-09-21T17:33:30Z</cp:lastPrinted>
  <dcterms:created xsi:type="dcterms:W3CDTF">2019-11-01T07:33:21Z</dcterms:created>
  <dcterms:modified xsi:type="dcterms:W3CDTF">2021-09-21T20:08:04Z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