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65" r:id="rId4"/>
    <p:sldId id="258" r:id="rId5"/>
    <p:sldId id="259" r:id="rId6"/>
    <p:sldId id="262" r:id="rId7"/>
    <p:sldId id="263" r:id="rId8"/>
    <p:sldId id="264" r:id="rId9"/>
    <p:sldId id="267" r:id="rId10"/>
    <p:sldId id="270" r:id="rId11"/>
    <p:sldId id="269" r:id="rId12"/>
    <p:sldId id="268" r:id="rId13"/>
    <p:sldId id="271" r:id="rId14"/>
    <p:sldId id="272" r:id="rId15"/>
    <p:sldId id="273" r:id="rId16"/>
    <p:sldId id="274" r:id="rId17"/>
    <p:sldId id="275" r:id="rId18"/>
    <p:sldId id="277" r:id="rId19"/>
    <p:sldId id="278" r:id="rId20"/>
    <p:sldId id="279" r:id="rId21"/>
    <p:sldId id="281" r:id="rId22"/>
    <p:sldId id="282" r:id="rId23"/>
    <p:sldId id="280" r:id="rId24"/>
    <p:sldId id="283" r:id="rId25"/>
    <p:sldId id="284" r:id="rId26"/>
    <p:sldId id="287" r:id="rId27"/>
    <p:sldId id="288" r:id="rId28"/>
    <p:sldId id="289" r:id="rId29"/>
    <p:sldId id="290" r:id="rId30"/>
    <p:sldId id="291" r:id="rId31"/>
    <p:sldId id="285" r:id="rId32"/>
    <p:sldId id="286" r:id="rId33"/>
    <p:sldId id="292" r:id="rId34"/>
    <p:sldId id="293" r:id="rId35"/>
    <p:sldId id="27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529"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80B17-DD63-1E4B-8B06-31F7F5E101FD}" type="datetimeFigureOut">
              <a:rPr lang="en-US" smtClean="0"/>
              <a:t>9/14/2016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E731B-50CC-BE4D-AE28-2126674149CF}" type="slidenum">
              <a:rPr lang="en-US" smtClean="0"/>
              <a:t>‹#›</a:t>
            </a:fld>
            <a:endParaRPr lang="en-US"/>
          </a:p>
        </p:txBody>
      </p:sp>
    </p:spTree>
    <p:extLst>
      <p:ext uri="{BB962C8B-B14F-4D97-AF65-F5344CB8AC3E}">
        <p14:creationId xmlns:p14="http://schemas.microsoft.com/office/powerpoint/2010/main" val="312351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E731B-50CC-BE4D-AE28-2126674149CF}" type="slidenum">
              <a:rPr lang="en-US" smtClean="0"/>
              <a:t>33</a:t>
            </a:fld>
            <a:endParaRPr lang="en-US"/>
          </a:p>
        </p:txBody>
      </p:sp>
    </p:spTree>
    <p:extLst>
      <p:ext uri="{BB962C8B-B14F-4D97-AF65-F5344CB8AC3E}">
        <p14:creationId xmlns:p14="http://schemas.microsoft.com/office/powerpoint/2010/main" val="13074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8BFD31-377E-C64B-95EC-BD97BB03A233}"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363112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BFD31-377E-C64B-95EC-BD97BB03A233}"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232988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BFD31-377E-C64B-95EC-BD97BB03A233}"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258376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BFD31-377E-C64B-95EC-BD97BB03A233}"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41640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BFD31-377E-C64B-95EC-BD97BB03A233}"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42605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8BFD31-377E-C64B-95EC-BD97BB03A233}"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182753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8BFD31-377E-C64B-95EC-BD97BB03A233}"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216577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8BFD31-377E-C64B-95EC-BD97BB03A233}"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124111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BFD31-377E-C64B-95EC-BD97BB03A233}"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413165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BFD31-377E-C64B-95EC-BD97BB03A233}"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312944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BFD31-377E-C64B-95EC-BD97BB03A233}"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3932B-6271-0040-B1C2-ACA1D52BEE3D}" type="slidenum">
              <a:rPr lang="en-US" smtClean="0"/>
              <a:t>‹#›</a:t>
            </a:fld>
            <a:endParaRPr lang="en-US"/>
          </a:p>
        </p:txBody>
      </p:sp>
    </p:spTree>
    <p:extLst>
      <p:ext uri="{BB962C8B-B14F-4D97-AF65-F5344CB8AC3E}">
        <p14:creationId xmlns:p14="http://schemas.microsoft.com/office/powerpoint/2010/main" val="125058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BFD31-377E-C64B-95EC-BD97BB03A233}" type="datetimeFigureOut">
              <a:rPr lang="en-US" smtClean="0"/>
              <a:t>9/14/2016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3932B-6271-0040-B1C2-ACA1D52BEE3D}" type="slidenum">
              <a:rPr lang="en-US" smtClean="0"/>
              <a:t>‹#›</a:t>
            </a:fld>
            <a:endParaRPr lang="en-US"/>
          </a:p>
        </p:txBody>
      </p:sp>
    </p:spTree>
    <p:extLst>
      <p:ext uri="{BB962C8B-B14F-4D97-AF65-F5344CB8AC3E}">
        <p14:creationId xmlns:p14="http://schemas.microsoft.com/office/powerpoint/2010/main" val="411405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Attacking Actuarial Risk Assessment Instruments—Precision and Bias</a:t>
            </a:r>
          </a:p>
        </p:txBody>
      </p:sp>
      <p:sp>
        <p:nvSpPr>
          <p:cNvPr id="3" name="Subtitle 2"/>
          <p:cNvSpPr>
            <a:spLocks noGrp="1"/>
          </p:cNvSpPr>
          <p:nvPr>
            <p:ph type="subTitle" idx="1"/>
          </p:nvPr>
        </p:nvSpPr>
        <p:spPr/>
        <p:txBody>
          <a:bodyPr>
            <a:normAutofit fontScale="55000" lnSpcReduction="20000"/>
          </a:bodyPr>
          <a:lstStyle/>
          <a:p>
            <a:r>
              <a:rPr lang="en-US" dirty="0">
                <a:solidFill>
                  <a:schemeClr val="tx1"/>
                </a:solidFill>
              </a:rPr>
              <a:t>Interstate Compact for Adult Supervision Annual Business Meeting</a:t>
            </a:r>
          </a:p>
          <a:p>
            <a:r>
              <a:rPr lang="en-US" dirty="0">
                <a:solidFill>
                  <a:schemeClr val="tx1"/>
                </a:solidFill>
              </a:rPr>
              <a:t>Cleveland, September, 2016</a:t>
            </a:r>
          </a:p>
          <a:p>
            <a:endParaRPr lang="en-US" dirty="0">
              <a:solidFill>
                <a:schemeClr val="tx1"/>
              </a:solidFill>
            </a:endParaRPr>
          </a:p>
          <a:p>
            <a:r>
              <a:rPr lang="en-US" dirty="0">
                <a:solidFill>
                  <a:schemeClr val="tx1"/>
                </a:solidFill>
              </a:rPr>
              <a:t> Christopher T. Lowenkamp, Ph.D.</a:t>
            </a:r>
          </a:p>
          <a:p>
            <a:r>
              <a:rPr lang="en-US" dirty="0">
                <a:solidFill>
                  <a:schemeClr val="tx1"/>
                </a:solidFill>
              </a:rPr>
              <a:t>Social Science Analyst</a:t>
            </a:r>
          </a:p>
          <a:p>
            <a:r>
              <a:rPr lang="en-US" dirty="0">
                <a:solidFill>
                  <a:schemeClr val="tx1"/>
                </a:solidFill>
              </a:rPr>
              <a:t>Administrative Office of US Courts</a:t>
            </a:r>
          </a:p>
        </p:txBody>
      </p:sp>
    </p:spTree>
    <p:extLst>
      <p:ext uri="{BB962C8B-B14F-4D97-AF65-F5344CB8AC3E}">
        <p14:creationId xmlns:p14="http://schemas.microsoft.com/office/powerpoint/2010/main" val="418695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r>
              <a:rPr lang="is-IS" dirty="0"/>
              <a:t>…</a:t>
            </a:r>
            <a:endParaRPr lang="en-US" dirty="0"/>
          </a:p>
        </p:txBody>
      </p:sp>
      <p:sp>
        <p:nvSpPr>
          <p:cNvPr id="3" name="Content Placeholder 2"/>
          <p:cNvSpPr>
            <a:spLocks noGrp="1"/>
          </p:cNvSpPr>
          <p:nvPr>
            <p:ph idx="1"/>
          </p:nvPr>
        </p:nvSpPr>
        <p:spPr/>
        <p:txBody>
          <a:bodyPr/>
          <a:lstStyle/>
          <a:p>
            <a:pPr marL="0" indent="0">
              <a:buNone/>
            </a:pPr>
            <a:r>
              <a:rPr lang="en-US" dirty="0"/>
              <a:t>With many of the articles and books written the discussion is absent data</a:t>
            </a:r>
          </a:p>
          <a:p>
            <a:pPr marL="0" indent="0">
              <a:buNone/>
            </a:pPr>
            <a:endParaRPr lang="en-US" dirty="0"/>
          </a:p>
          <a:p>
            <a:pPr marL="0" indent="0">
              <a:buNone/>
            </a:pPr>
            <a:r>
              <a:rPr lang="en-US" dirty="0"/>
              <a:t>The one article that contains data is seriously flawed and the authors failed made decisions that, from a research perspective, are </a:t>
            </a:r>
            <a:r>
              <a:rPr lang="en-US" dirty="0" err="1"/>
              <a:t>unehtical</a:t>
            </a:r>
            <a:endParaRPr lang="en-US" dirty="0"/>
          </a:p>
        </p:txBody>
      </p:sp>
    </p:spTree>
    <p:extLst>
      <p:ext uri="{BB962C8B-B14F-4D97-AF65-F5344CB8AC3E}">
        <p14:creationId xmlns:p14="http://schemas.microsoft.com/office/powerpoint/2010/main" val="233126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Science Takes Stock</a:t>
            </a:r>
          </a:p>
        </p:txBody>
      </p:sp>
      <p:sp>
        <p:nvSpPr>
          <p:cNvPr id="3" name="Content Placeholder 2"/>
          <p:cNvSpPr>
            <a:spLocks noGrp="1"/>
          </p:cNvSpPr>
          <p:nvPr>
            <p:ph idx="1"/>
          </p:nvPr>
        </p:nvSpPr>
        <p:spPr/>
        <p:txBody>
          <a:bodyPr/>
          <a:lstStyle/>
          <a:p>
            <a:pPr marL="0" indent="0" algn="just">
              <a:buNone/>
            </a:pPr>
            <a:r>
              <a:rPr lang="en-US" dirty="0"/>
              <a:t>“The reward system of science greatly influences the potential for disagreement.” </a:t>
            </a:r>
          </a:p>
          <a:p>
            <a:pPr marL="0" indent="0">
              <a:buNone/>
            </a:pPr>
            <a:r>
              <a:rPr lang="en-US" dirty="0"/>
              <a:t>	</a:t>
            </a:r>
          </a:p>
          <a:p>
            <a:pPr marL="0" indent="0">
              <a:buNone/>
            </a:pPr>
            <a:r>
              <a:rPr lang="en-US" dirty="0"/>
              <a:t>		</a:t>
            </a:r>
            <a:r>
              <a:rPr lang="en-US" sz="1800" dirty="0"/>
              <a:t>											- Hunt (1999:5)</a:t>
            </a:r>
          </a:p>
        </p:txBody>
      </p:sp>
    </p:spTree>
    <p:extLst>
      <p:ext uri="{BB962C8B-B14F-4D97-AF65-F5344CB8AC3E}">
        <p14:creationId xmlns:p14="http://schemas.microsoft.com/office/powerpoint/2010/main" val="122001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Wildly Imprecise Argument</a:t>
            </a:r>
          </a:p>
        </p:txBody>
      </p:sp>
      <p:sp>
        <p:nvSpPr>
          <p:cNvPr id="4" name="Content Placeholder 2"/>
          <p:cNvSpPr>
            <a:spLocks noGrp="1"/>
          </p:cNvSpPr>
          <p:nvPr>
            <p:ph idx="1"/>
          </p:nvPr>
        </p:nvSpPr>
        <p:spPr>
          <a:xfrm>
            <a:off x="457200" y="1600200"/>
            <a:ext cx="8229600" cy="4525963"/>
          </a:xfrm>
        </p:spPr>
        <p:txBody>
          <a:bodyPr>
            <a:normAutofit fontScale="92500" lnSpcReduction="10000"/>
          </a:bodyPr>
          <a:lstStyle/>
          <a:p>
            <a:pPr marL="0" indent="0" algn="just">
              <a:buNone/>
            </a:pPr>
            <a:r>
              <a:rPr lang="en-US" dirty="0"/>
              <a:t>“The ARAIs cannot be used to estimate an individual’s risk for future violence with any reasonable degree of certainty and should be used with great caution or not at all.”</a:t>
            </a:r>
          </a:p>
          <a:p>
            <a:pPr marL="0" lvl="6" indent="0">
              <a:buNone/>
            </a:pPr>
            <a:r>
              <a:rPr lang="en-US" dirty="0"/>
              <a:t>										</a:t>
            </a:r>
            <a:r>
              <a:rPr lang="en-US" sz="1800" dirty="0"/>
              <a:t>- Hart, </a:t>
            </a:r>
            <a:r>
              <a:rPr lang="en-US" sz="1800" dirty="0" err="1"/>
              <a:t>Michie</a:t>
            </a:r>
            <a:r>
              <a:rPr lang="en-US" sz="1800" dirty="0"/>
              <a:t> &amp; Cooke (2007:60)</a:t>
            </a:r>
          </a:p>
          <a:p>
            <a:pPr marL="0" indent="0">
              <a:buNone/>
            </a:pPr>
            <a:endParaRPr lang="en-US" dirty="0"/>
          </a:p>
          <a:p>
            <a:pPr marL="0" indent="0" algn="just">
              <a:buNone/>
            </a:pPr>
            <a:r>
              <a:rPr lang="en-US" dirty="0"/>
              <a:t>“I show that they provide wildly imprecise individual risk predictions…”</a:t>
            </a:r>
          </a:p>
          <a:p>
            <a:pPr marL="0" indent="0">
              <a:buNone/>
            </a:pPr>
            <a:endParaRPr lang="en-US" dirty="0"/>
          </a:p>
          <a:p>
            <a:pPr marL="0" indent="0">
              <a:buNone/>
            </a:pPr>
            <a:r>
              <a:rPr lang="en-US" dirty="0"/>
              <a:t>										</a:t>
            </a:r>
            <a:r>
              <a:rPr lang="en-US" sz="1900" dirty="0"/>
              <a:t>- Starr (2014:803)</a:t>
            </a:r>
          </a:p>
        </p:txBody>
      </p:sp>
    </p:spTree>
    <p:extLst>
      <p:ext uri="{BB962C8B-B14F-4D97-AF65-F5344CB8AC3E}">
        <p14:creationId xmlns:p14="http://schemas.microsoft.com/office/powerpoint/2010/main" val="209619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Wildly (</a:t>
            </a:r>
            <a:r>
              <a:rPr lang="en-US" dirty="0" err="1"/>
              <a:t>Im</a:t>
            </a:r>
            <a:r>
              <a:rPr lang="en-US" dirty="0"/>
              <a:t>)Precise</a:t>
            </a:r>
          </a:p>
        </p:txBody>
      </p:sp>
      <p:pic>
        <p:nvPicPr>
          <p:cNvPr id="4" name="Content Placeholder 3" descr="Graph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5" b="-59"/>
          <a:stretch/>
        </p:blipFill>
        <p:spPr>
          <a:xfrm>
            <a:off x="457200" y="1620412"/>
            <a:ext cx="3451101" cy="2508608"/>
          </a:xfrm>
        </p:spPr>
      </p:pic>
    </p:spTree>
    <p:extLst>
      <p:ext uri="{BB962C8B-B14F-4D97-AF65-F5344CB8AC3E}">
        <p14:creationId xmlns:p14="http://schemas.microsoft.com/office/powerpoint/2010/main" val="51518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 of (</a:t>
            </a:r>
            <a:r>
              <a:rPr lang="en-US" dirty="0" err="1"/>
              <a:t>Im</a:t>
            </a:r>
            <a:r>
              <a:rPr lang="en-US" dirty="0"/>
              <a:t>)Precise</a:t>
            </a:r>
          </a:p>
        </p:txBody>
      </p:sp>
      <p:pic>
        <p:nvPicPr>
          <p:cNvPr id="4" name="Content Placeholder 3" descr="Graph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5" b="-59"/>
          <a:stretch/>
        </p:blipFill>
        <p:spPr>
          <a:xfrm>
            <a:off x="457200" y="1620412"/>
            <a:ext cx="3451101" cy="2508608"/>
          </a:xfrm>
        </p:spPr>
      </p:pic>
      <p:pic>
        <p:nvPicPr>
          <p:cNvPr id="7" name="Picture 6" descr="Grap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448" y="1620411"/>
            <a:ext cx="3459187" cy="2514600"/>
          </a:xfrm>
          <a:prstGeom prst="rect">
            <a:avLst/>
          </a:prstGeom>
        </p:spPr>
      </p:pic>
    </p:spTree>
    <p:extLst>
      <p:ext uri="{BB962C8B-B14F-4D97-AF65-F5344CB8AC3E}">
        <p14:creationId xmlns:p14="http://schemas.microsoft.com/office/powerpoint/2010/main" val="207605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Wildly Precise</a:t>
            </a:r>
          </a:p>
        </p:txBody>
      </p:sp>
      <p:pic>
        <p:nvPicPr>
          <p:cNvPr id="4" name="Content Placeholder 3" descr="Graph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5" b="-59"/>
          <a:stretch/>
        </p:blipFill>
        <p:spPr>
          <a:xfrm>
            <a:off x="457200" y="1620412"/>
            <a:ext cx="3451101" cy="2508608"/>
          </a:xfrm>
        </p:spPr>
      </p:pic>
      <p:pic>
        <p:nvPicPr>
          <p:cNvPr id="7" name="Picture 6" descr="Grap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448" y="1620411"/>
            <a:ext cx="3459187" cy="2514600"/>
          </a:xfrm>
          <a:prstGeom prst="rect">
            <a:avLst/>
          </a:prstGeom>
        </p:spPr>
      </p:pic>
      <p:pic>
        <p:nvPicPr>
          <p:cNvPr id="8" name="Picture 7" descr="Graph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249459"/>
            <a:ext cx="3451101" cy="2508722"/>
          </a:xfrm>
          <a:prstGeom prst="rect">
            <a:avLst/>
          </a:prstGeom>
        </p:spPr>
      </p:pic>
    </p:spTree>
    <p:extLst>
      <p:ext uri="{BB962C8B-B14F-4D97-AF65-F5344CB8AC3E}">
        <p14:creationId xmlns:p14="http://schemas.microsoft.com/office/powerpoint/2010/main" val="159284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Wildly Precise</a:t>
            </a:r>
            <a:r>
              <a:rPr lang="en-US" baseline="30000" dirty="0"/>
              <a:t>2</a:t>
            </a:r>
          </a:p>
        </p:txBody>
      </p:sp>
      <p:pic>
        <p:nvPicPr>
          <p:cNvPr id="4" name="Content Placeholder 3" descr="Graph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5" b="-59"/>
          <a:stretch/>
        </p:blipFill>
        <p:spPr>
          <a:xfrm>
            <a:off x="457200" y="1620412"/>
            <a:ext cx="3451101" cy="2508608"/>
          </a:xfrm>
        </p:spPr>
      </p:pic>
      <p:pic>
        <p:nvPicPr>
          <p:cNvPr id="7" name="Picture 6" descr="Graph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448" y="1620411"/>
            <a:ext cx="3459187" cy="2514600"/>
          </a:xfrm>
          <a:prstGeom prst="rect">
            <a:avLst/>
          </a:prstGeom>
        </p:spPr>
      </p:pic>
      <p:pic>
        <p:nvPicPr>
          <p:cNvPr id="8" name="Picture 7" descr="Graph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249459"/>
            <a:ext cx="3451101" cy="2508722"/>
          </a:xfrm>
          <a:prstGeom prst="rect">
            <a:avLst/>
          </a:prstGeom>
        </p:spPr>
      </p:pic>
      <p:pic>
        <p:nvPicPr>
          <p:cNvPr id="9" name="Picture 8" descr="Graph 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9448" y="4249459"/>
            <a:ext cx="3459331" cy="2514600"/>
          </a:xfrm>
          <a:prstGeom prst="rect">
            <a:avLst/>
          </a:prstGeom>
        </p:spPr>
      </p:pic>
    </p:spTree>
    <p:extLst>
      <p:ext uri="{BB962C8B-B14F-4D97-AF65-F5344CB8AC3E}">
        <p14:creationId xmlns:p14="http://schemas.microsoft.com/office/powerpoint/2010/main" val="36240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Want Someone More Qualified</a:t>
            </a:r>
          </a:p>
        </p:txBody>
      </p:sp>
      <p:sp>
        <p:nvSpPr>
          <p:cNvPr id="3" name="Content Placeholder 2"/>
          <p:cNvSpPr>
            <a:spLocks noGrp="1"/>
          </p:cNvSpPr>
          <p:nvPr>
            <p:ph idx="1"/>
          </p:nvPr>
        </p:nvSpPr>
        <p:spPr/>
        <p:txBody>
          <a:bodyPr>
            <a:normAutofit lnSpcReduction="10000"/>
          </a:bodyPr>
          <a:lstStyle/>
          <a:p>
            <a:pPr marL="0" indent="0" algn="just">
              <a:buNone/>
            </a:pPr>
            <a:r>
              <a:rPr lang="en-US" dirty="0"/>
              <a:t>The relative weights to give such varied considerations are properly functions of social policy, not statistical inference. We conclude that while proponents and detractors of ARAIs may have cogent arguments to debate and for policymakers to weigh, [Cooke, Hart, and </a:t>
            </a:r>
            <a:r>
              <a:rPr lang="en-US" dirty="0" err="1"/>
              <a:t>Michie’s</a:t>
            </a:r>
            <a:r>
              <a:rPr lang="en-US" dirty="0"/>
              <a:t>] specious statistical demonstrations are not among them.</a:t>
            </a:r>
          </a:p>
          <a:p>
            <a:pPr marL="0" indent="0" algn="just">
              <a:buNone/>
            </a:pPr>
            <a:r>
              <a:rPr lang="en-US" dirty="0"/>
              <a:t>											</a:t>
            </a:r>
            <a:r>
              <a:rPr lang="en-US" sz="2200" dirty="0"/>
              <a:t>-</a:t>
            </a:r>
            <a:r>
              <a:rPr lang="en-US" sz="2200" dirty="0" err="1"/>
              <a:t>Imrey</a:t>
            </a:r>
            <a:r>
              <a:rPr lang="en-US" sz="2200" dirty="0"/>
              <a:t> &amp; </a:t>
            </a:r>
            <a:r>
              <a:rPr lang="en-US" sz="2200" dirty="0" err="1"/>
              <a:t>Dawid</a:t>
            </a:r>
            <a:r>
              <a:rPr lang="en-US" sz="2200" dirty="0"/>
              <a:t>, 2014</a:t>
            </a:r>
          </a:p>
        </p:txBody>
      </p:sp>
    </p:spTree>
    <p:extLst>
      <p:ext uri="{BB962C8B-B14F-4D97-AF65-F5344CB8AC3E}">
        <p14:creationId xmlns:p14="http://schemas.microsoft.com/office/powerpoint/2010/main" val="273375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Argument</a:t>
            </a:r>
          </a:p>
        </p:txBody>
      </p:sp>
      <p:sp>
        <p:nvSpPr>
          <p:cNvPr id="3" name="Content Placeholder 2"/>
          <p:cNvSpPr>
            <a:spLocks noGrp="1"/>
          </p:cNvSpPr>
          <p:nvPr>
            <p:ph idx="1"/>
          </p:nvPr>
        </p:nvSpPr>
        <p:spPr/>
        <p:txBody>
          <a:bodyPr/>
          <a:lstStyle/>
          <a:p>
            <a:pPr marL="0" indent="0" algn="just">
              <a:buNone/>
            </a:pPr>
            <a:r>
              <a:rPr lang="en-US" dirty="0"/>
              <a:t>Punishment profiling will exacerbate these disparities — including racial disparities — because the risk assessments include many race-correlated variables. Profiling sends the toxic message that the state considers certain groups of people dangerous based on their identity.</a:t>
            </a:r>
          </a:p>
          <a:p>
            <a:pPr marL="0" indent="0" algn="just">
              <a:buNone/>
            </a:pPr>
            <a:r>
              <a:rPr lang="en-US" dirty="0"/>
              <a:t>												</a:t>
            </a:r>
            <a:r>
              <a:rPr lang="en-US" sz="2000" dirty="0"/>
              <a:t>-Starr, 2014</a:t>
            </a:r>
          </a:p>
        </p:txBody>
      </p:sp>
    </p:spTree>
    <p:extLst>
      <p:ext uri="{BB962C8B-B14F-4D97-AF65-F5344CB8AC3E}">
        <p14:creationId xmlns:p14="http://schemas.microsoft.com/office/powerpoint/2010/main" val="169604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Argument</a:t>
            </a:r>
          </a:p>
        </p:txBody>
      </p:sp>
      <p:sp>
        <p:nvSpPr>
          <p:cNvPr id="3" name="Content Placeholder 2"/>
          <p:cNvSpPr>
            <a:spLocks noGrp="1"/>
          </p:cNvSpPr>
          <p:nvPr>
            <p:ph idx="1"/>
          </p:nvPr>
        </p:nvSpPr>
        <p:spPr/>
        <p:txBody>
          <a:bodyPr/>
          <a:lstStyle/>
          <a:p>
            <a:pPr marL="0" indent="0" algn="just">
              <a:buNone/>
            </a:pPr>
            <a:r>
              <a:rPr lang="en-US" dirty="0"/>
              <a:t>Sentencing decisions based on “static factors and immutable characteristics,” Holder said, “may exacerbate unwarranted and unjust disparities that are already far too common in our criminal justice system and in our society.”</a:t>
            </a:r>
          </a:p>
          <a:p>
            <a:pPr marL="0" indent="0" algn="just">
              <a:buNone/>
            </a:pPr>
            <a:r>
              <a:rPr lang="en-US" dirty="0"/>
              <a:t>										</a:t>
            </a:r>
            <a:r>
              <a:rPr lang="en-US" sz="2000" dirty="0"/>
              <a:t>		-Holder, 2014</a:t>
            </a:r>
          </a:p>
        </p:txBody>
      </p:sp>
    </p:spTree>
    <p:extLst>
      <p:ext uri="{BB962C8B-B14F-4D97-AF65-F5344CB8AC3E}">
        <p14:creationId xmlns:p14="http://schemas.microsoft.com/office/powerpoint/2010/main" val="158832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53542" y="1600200"/>
            <a:ext cx="3276600" cy="5080000"/>
          </a:xfrm>
          <a:prstGeom prst="rect">
            <a:avLst/>
          </a:prstGeom>
        </p:spPr>
      </p:pic>
    </p:spTree>
    <p:extLst>
      <p:ext uri="{BB962C8B-B14F-4D97-AF65-F5344CB8AC3E}">
        <p14:creationId xmlns:p14="http://schemas.microsoft.com/office/powerpoint/2010/main" val="156425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Argument</a:t>
            </a:r>
          </a:p>
        </p:txBody>
      </p:sp>
      <p:sp>
        <p:nvSpPr>
          <p:cNvPr id="3" name="Content Placeholder 2"/>
          <p:cNvSpPr>
            <a:spLocks noGrp="1"/>
          </p:cNvSpPr>
          <p:nvPr>
            <p:ph idx="1"/>
          </p:nvPr>
        </p:nvSpPr>
        <p:spPr/>
        <p:txBody>
          <a:bodyPr/>
          <a:lstStyle/>
          <a:p>
            <a:pPr marL="0" indent="0">
              <a:buNone/>
            </a:pPr>
            <a:r>
              <a:rPr lang="en-US" dirty="0"/>
              <a:t>Machine Bias-There’s software used across the country to predict future criminals. And it’s biased against blacks.</a:t>
            </a:r>
          </a:p>
          <a:p>
            <a:pPr marL="0" indent="0">
              <a:buNone/>
            </a:pPr>
            <a:r>
              <a:rPr lang="en-US" i="1" dirty="0"/>
              <a:t>								</a:t>
            </a:r>
            <a:r>
              <a:rPr lang="en-US" sz="2000" i="1" dirty="0"/>
              <a:t>-Angwin, Larson, Mattu &amp; Kirchner, </a:t>
            </a:r>
            <a:r>
              <a:rPr lang="en-US" sz="2000" dirty="0"/>
              <a:t>2016</a:t>
            </a:r>
          </a:p>
        </p:txBody>
      </p:sp>
    </p:spTree>
    <p:extLst>
      <p:ext uri="{BB962C8B-B14F-4D97-AF65-F5344CB8AC3E}">
        <p14:creationId xmlns:p14="http://schemas.microsoft.com/office/powerpoint/2010/main" val="116226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Test For Testing Bias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Degree of Prediction</a:t>
            </a:r>
          </a:p>
          <a:p>
            <a:endParaRPr lang="en-US" dirty="0"/>
          </a:p>
          <a:p>
            <a:pPr marL="0" indent="0">
              <a:buNone/>
            </a:pPr>
            <a:r>
              <a:rPr lang="en-US" dirty="0"/>
              <a:t>Form of Prediction</a:t>
            </a:r>
          </a:p>
          <a:p>
            <a:endParaRPr lang="en-US" dirty="0"/>
          </a:p>
          <a:p>
            <a:pPr marL="0" indent="0">
              <a:buNone/>
            </a:pPr>
            <a:r>
              <a:rPr lang="en-US" dirty="0"/>
              <a:t>Series of studies based on race, gender and ethnicity using the PCRA</a:t>
            </a:r>
          </a:p>
          <a:p>
            <a:endParaRPr lang="en-US" dirty="0"/>
          </a:p>
          <a:p>
            <a:pPr marL="0" indent="0">
              <a:buNone/>
            </a:pPr>
            <a:r>
              <a:rPr lang="en-US" dirty="0"/>
              <a:t>Replicated ProPublica results</a:t>
            </a:r>
          </a:p>
          <a:p>
            <a:endParaRPr lang="en-US" dirty="0"/>
          </a:p>
          <a:p>
            <a:pPr marL="0" indent="0">
              <a:buNone/>
            </a:pPr>
            <a:r>
              <a:rPr lang="en-US" dirty="0"/>
              <a:t>Study of race bias on LSI-R</a:t>
            </a:r>
          </a:p>
        </p:txBody>
      </p:sp>
    </p:spTree>
    <p:extLst>
      <p:ext uri="{BB962C8B-B14F-4D97-AF65-F5344CB8AC3E}">
        <p14:creationId xmlns:p14="http://schemas.microsoft.com/office/powerpoint/2010/main" val="226322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Failure Rates By PCRA Category &amp; Race</a:t>
            </a:r>
          </a:p>
        </p:txBody>
      </p:sp>
      <p:pic>
        <p:nvPicPr>
          <p:cNvPr id="4" name="Picture 3"/>
          <p:cNvPicPr>
            <a:picLocks noChangeAspect="1"/>
          </p:cNvPicPr>
          <p:nvPr/>
        </p:nvPicPr>
        <p:blipFill>
          <a:blip r:embed="rId2"/>
          <a:stretch>
            <a:fillRect/>
          </a:stretch>
        </p:blipFill>
        <p:spPr>
          <a:xfrm>
            <a:off x="0" y="1866900"/>
            <a:ext cx="9144000" cy="4384275"/>
          </a:xfrm>
          <a:prstGeom prst="rect">
            <a:avLst/>
          </a:prstGeom>
        </p:spPr>
      </p:pic>
    </p:spTree>
    <p:extLst>
      <p:ext uri="{BB962C8B-B14F-4D97-AF65-F5344CB8AC3E}">
        <p14:creationId xmlns:p14="http://schemas.microsoft.com/office/powerpoint/2010/main" val="84449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PCRA Scores By Race</a:t>
            </a:r>
          </a:p>
        </p:txBody>
      </p:sp>
      <p:pic>
        <p:nvPicPr>
          <p:cNvPr id="5" name="Picture 4"/>
          <p:cNvPicPr>
            <a:picLocks noChangeAspect="1"/>
          </p:cNvPicPr>
          <p:nvPr/>
        </p:nvPicPr>
        <p:blipFill>
          <a:blip r:embed="rId2"/>
          <a:stretch>
            <a:fillRect/>
          </a:stretch>
        </p:blipFill>
        <p:spPr>
          <a:xfrm>
            <a:off x="25400" y="1773238"/>
            <a:ext cx="9144000" cy="4457985"/>
          </a:xfrm>
          <a:prstGeom prst="rect">
            <a:avLst/>
          </a:prstGeom>
        </p:spPr>
      </p:pic>
    </p:spTree>
    <p:extLst>
      <p:ext uri="{BB962C8B-B14F-4D97-AF65-F5344CB8AC3E}">
        <p14:creationId xmlns:p14="http://schemas.microsoft.com/office/powerpoint/2010/main" val="48997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Predicted Probabilities by PCRA Score</a:t>
            </a:r>
          </a:p>
        </p:txBody>
      </p:sp>
      <p:pic>
        <p:nvPicPr>
          <p:cNvPr id="4" name="Picture 3"/>
          <p:cNvPicPr>
            <a:picLocks noChangeAspect="1"/>
          </p:cNvPicPr>
          <p:nvPr/>
        </p:nvPicPr>
        <p:blipFill>
          <a:blip r:embed="rId2"/>
          <a:stretch>
            <a:fillRect/>
          </a:stretch>
        </p:blipFill>
        <p:spPr>
          <a:xfrm>
            <a:off x="330200" y="1722438"/>
            <a:ext cx="8458200" cy="4673600"/>
          </a:xfrm>
          <a:prstGeom prst="rect">
            <a:avLst/>
          </a:prstGeom>
        </p:spPr>
      </p:pic>
    </p:spTree>
    <p:extLst>
      <p:ext uri="{BB962C8B-B14F-4D97-AF65-F5344CB8AC3E}">
        <p14:creationId xmlns:p14="http://schemas.microsoft.com/office/powerpoint/2010/main" val="195373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Re-arrest Rates by PCRA Score and Race</a:t>
            </a:r>
          </a:p>
        </p:txBody>
      </p:sp>
      <p:pic>
        <p:nvPicPr>
          <p:cNvPr id="4" name="Picture 3"/>
          <p:cNvPicPr>
            <a:picLocks noChangeAspect="1"/>
          </p:cNvPicPr>
          <p:nvPr/>
        </p:nvPicPr>
        <p:blipFill>
          <a:blip r:embed="rId2"/>
          <a:stretch>
            <a:fillRect/>
          </a:stretch>
        </p:blipFill>
        <p:spPr>
          <a:xfrm>
            <a:off x="68179" y="1854200"/>
            <a:ext cx="8954168" cy="5003800"/>
          </a:xfrm>
          <a:prstGeom prst="rect">
            <a:avLst/>
          </a:prstGeom>
        </p:spPr>
      </p:pic>
    </p:spTree>
    <p:extLst>
      <p:ext uri="{BB962C8B-B14F-4D97-AF65-F5344CB8AC3E}">
        <p14:creationId xmlns:p14="http://schemas.microsoft.com/office/powerpoint/2010/main" val="1889271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Predicted Probabilities by PCRA Score &amp; Gender</a:t>
            </a:r>
          </a:p>
        </p:txBody>
      </p:sp>
      <p:pic>
        <p:nvPicPr>
          <p:cNvPr id="4" name="Picture 3"/>
          <p:cNvPicPr>
            <a:picLocks noChangeAspect="1"/>
          </p:cNvPicPr>
          <p:nvPr/>
        </p:nvPicPr>
        <p:blipFill>
          <a:blip r:embed="rId2"/>
          <a:stretch>
            <a:fillRect/>
          </a:stretch>
        </p:blipFill>
        <p:spPr>
          <a:xfrm>
            <a:off x="457200" y="1816100"/>
            <a:ext cx="8229600" cy="4229100"/>
          </a:xfrm>
          <a:prstGeom prst="rect">
            <a:avLst/>
          </a:prstGeom>
        </p:spPr>
      </p:pic>
    </p:spTree>
    <p:extLst>
      <p:ext uri="{BB962C8B-B14F-4D97-AF65-F5344CB8AC3E}">
        <p14:creationId xmlns:p14="http://schemas.microsoft.com/office/powerpoint/2010/main" val="389218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Re-Arrest Rates by PCRA Category &amp; Gender</a:t>
            </a:r>
          </a:p>
        </p:txBody>
      </p:sp>
      <p:pic>
        <p:nvPicPr>
          <p:cNvPr id="4" name="Picture 3"/>
          <p:cNvPicPr>
            <a:picLocks noChangeAspect="1"/>
          </p:cNvPicPr>
          <p:nvPr/>
        </p:nvPicPr>
        <p:blipFill>
          <a:blip r:embed="rId2"/>
          <a:stretch>
            <a:fillRect/>
          </a:stretch>
        </p:blipFill>
        <p:spPr>
          <a:xfrm>
            <a:off x="457200" y="2006600"/>
            <a:ext cx="8229600" cy="4051300"/>
          </a:xfrm>
          <a:prstGeom prst="rect">
            <a:avLst/>
          </a:prstGeom>
        </p:spPr>
      </p:pic>
    </p:spTree>
    <p:extLst>
      <p:ext uri="{BB962C8B-B14F-4D97-AF65-F5344CB8AC3E}">
        <p14:creationId xmlns:p14="http://schemas.microsoft.com/office/powerpoint/2010/main" val="144372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Predicted Probabilities &amp; Actual Re-arrest Rates by PCRA Score &amp; Ethnicity</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1752600"/>
            <a:ext cx="8229600" cy="4465320"/>
          </a:xfrm>
          <a:prstGeom prst="rect">
            <a:avLst/>
          </a:prstGeom>
        </p:spPr>
      </p:pic>
    </p:spTree>
    <p:extLst>
      <p:ext uri="{BB962C8B-B14F-4D97-AF65-F5344CB8AC3E}">
        <p14:creationId xmlns:p14="http://schemas.microsoft.com/office/powerpoint/2010/main" val="196759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Predicted Probability of Recidivism by LSI-R Score &amp; Race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930400"/>
            <a:ext cx="8229600" cy="4927600"/>
          </a:xfrm>
          <a:prstGeom prst="rect">
            <a:avLst/>
          </a:prstGeom>
        </p:spPr>
      </p:pic>
    </p:spTree>
    <p:extLst>
      <p:ext uri="{BB962C8B-B14F-4D97-AF65-F5344CB8AC3E}">
        <p14:creationId xmlns:p14="http://schemas.microsoft.com/office/powerpoint/2010/main" val="280065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3853542" y="1600200"/>
            <a:ext cx="3276600" cy="5080000"/>
          </a:xfrm>
          <a:prstGeom prst="rect">
            <a:avLst/>
          </a:prstGeom>
        </p:spPr>
      </p:pic>
      <p:pic>
        <p:nvPicPr>
          <p:cNvPr id="6" name="Content Placeholder 5"/>
          <p:cNvPicPr>
            <a:picLocks noGrp="1" noChangeAspect="1"/>
          </p:cNvPicPr>
          <p:nvPr>
            <p:ph idx="1"/>
          </p:nvPr>
        </p:nvPicPr>
        <p:blipFill>
          <a:blip r:embed="rId3"/>
          <a:srcRect t="-208966" b="-208966"/>
          <a:stretch>
            <a:fillRect/>
          </a:stretch>
        </p:blipFill>
        <p:spPr>
          <a:xfrm>
            <a:off x="736600" y="-1397000"/>
            <a:ext cx="8229600" cy="4525963"/>
          </a:xfrm>
          <a:prstGeom prst="rect">
            <a:avLst/>
          </a:prstGeom>
        </p:spPr>
      </p:pic>
    </p:spTree>
    <p:extLst>
      <p:ext uri="{BB962C8B-B14F-4D97-AF65-F5344CB8AC3E}">
        <p14:creationId xmlns:p14="http://schemas.microsoft.com/office/powerpoint/2010/main" val="347272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Recidivism Rates by LSI-R Category &amp; Race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752600"/>
            <a:ext cx="8229599" cy="4462462"/>
          </a:xfrm>
          <a:prstGeom prst="rect">
            <a:avLst/>
          </a:prstGeom>
        </p:spPr>
      </p:pic>
    </p:spTree>
    <p:extLst>
      <p:ext uri="{BB962C8B-B14F-4D97-AF65-F5344CB8AC3E}">
        <p14:creationId xmlns:p14="http://schemas.microsoft.com/office/powerpoint/2010/main" val="345903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Predicted Probability of Re-arrest By COMPAS Decile Score &amp; Race</a:t>
            </a:r>
          </a:p>
        </p:txBody>
      </p:sp>
      <p:pic>
        <p:nvPicPr>
          <p:cNvPr id="4" name="Picture 3"/>
          <p:cNvPicPr>
            <a:picLocks noChangeAspect="1"/>
          </p:cNvPicPr>
          <p:nvPr/>
        </p:nvPicPr>
        <p:blipFill>
          <a:blip r:embed="rId2"/>
          <a:stretch>
            <a:fillRect/>
          </a:stretch>
        </p:blipFill>
        <p:spPr>
          <a:xfrm>
            <a:off x="457200" y="1828800"/>
            <a:ext cx="8229600" cy="4508500"/>
          </a:xfrm>
          <a:prstGeom prst="rect">
            <a:avLst/>
          </a:prstGeom>
        </p:spPr>
      </p:pic>
    </p:spTree>
    <p:extLst>
      <p:ext uri="{BB962C8B-B14F-4D97-AF65-F5344CB8AC3E}">
        <p14:creationId xmlns:p14="http://schemas.microsoft.com/office/powerpoint/2010/main" val="254016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Predicted Probability of Re-arrest for Violent Offense by COMPAS Decile Score &amp; Race</a:t>
            </a:r>
          </a:p>
        </p:txBody>
      </p:sp>
      <p:pic>
        <p:nvPicPr>
          <p:cNvPr id="4" name="Picture 3"/>
          <p:cNvPicPr>
            <a:picLocks noChangeAspect="1"/>
          </p:cNvPicPr>
          <p:nvPr/>
        </p:nvPicPr>
        <p:blipFill>
          <a:blip r:embed="rId2"/>
          <a:stretch>
            <a:fillRect/>
          </a:stretch>
        </p:blipFill>
        <p:spPr>
          <a:xfrm>
            <a:off x="457200" y="1943100"/>
            <a:ext cx="8229600" cy="4584700"/>
          </a:xfrm>
          <a:prstGeom prst="rect">
            <a:avLst/>
          </a:prstGeom>
        </p:spPr>
      </p:pic>
    </p:spTree>
    <p:extLst>
      <p:ext uri="{BB962C8B-B14F-4D97-AF65-F5344CB8AC3E}">
        <p14:creationId xmlns:p14="http://schemas.microsoft.com/office/powerpoint/2010/main" val="852694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Re-arrest Rate by COMPAS Risk Category &amp; Race</a:t>
            </a:r>
          </a:p>
        </p:txBody>
      </p:sp>
      <p:pic>
        <p:nvPicPr>
          <p:cNvPr id="4" name="Picture 3"/>
          <p:cNvPicPr/>
          <p:nvPr/>
        </p:nvPicPr>
        <p:blipFill>
          <a:blip r:embed="rId3" cstate="print"/>
          <a:stretch>
            <a:fillRect/>
          </a:stretch>
        </p:blipFill>
        <p:spPr>
          <a:xfrm>
            <a:off x="457200" y="1543050"/>
            <a:ext cx="8229599" cy="5162550"/>
          </a:xfrm>
          <a:prstGeom prst="rect">
            <a:avLst/>
          </a:prstGeom>
        </p:spPr>
      </p:pic>
    </p:spTree>
    <p:extLst>
      <p:ext uri="{BB962C8B-B14F-4D97-AF65-F5344CB8AC3E}">
        <p14:creationId xmlns:p14="http://schemas.microsoft.com/office/powerpoint/2010/main" val="2922967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Tested for racial bias in risk assessment. Found no bias across:</a:t>
            </a:r>
          </a:p>
          <a:p>
            <a:pPr marL="0" indent="0">
              <a:buNone/>
            </a:pPr>
            <a:r>
              <a:rPr lang="en-US" dirty="0"/>
              <a:t>		Three different risk assessment</a:t>
            </a:r>
          </a:p>
          <a:p>
            <a:pPr marL="0" indent="0">
              <a:buNone/>
            </a:pPr>
            <a:r>
              <a:rPr lang="en-US" dirty="0"/>
              <a:t>		Multiple samples</a:t>
            </a:r>
          </a:p>
          <a:p>
            <a:pPr marL="0" indent="0">
              <a:buNone/>
            </a:pPr>
            <a:r>
              <a:rPr lang="en-US" dirty="0"/>
              <a:t>		Federal, state, and local jurisdictions</a:t>
            </a:r>
          </a:p>
          <a:p>
            <a:pPr marL="0" indent="0">
              <a:buNone/>
            </a:pPr>
            <a:endParaRPr lang="en-US" dirty="0"/>
          </a:p>
          <a:p>
            <a:pPr marL="0" indent="0">
              <a:buNone/>
            </a:pPr>
            <a:r>
              <a:rPr lang="en-US" dirty="0"/>
              <a:t>Tested for gender bias in risk assessment.  Did find slope bias.  This is easy to correct for.</a:t>
            </a:r>
          </a:p>
          <a:p>
            <a:pPr marL="0" indent="0">
              <a:buNone/>
            </a:pPr>
            <a:endParaRPr lang="en-US" dirty="0"/>
          </a:p>
          <a:p>
            <a:pPr marL="0" indent="0">
              <a:buNone/>
            </a:pPr>
            <a:r>
              <a:rPr lang="en-US" dirty="0"/>
              <a:t>Tested for ethnicity bias in risk assessment.  Found no bias.</a:t>
            </a:r>
          </a:p>
        </p:txBody>
      </p:sp>
    </p:spTree>
    <p:extLst>
      <p:ext uri="{BB962C8B-B14F-4D97-AF65-F5344CB8AC3E}">
        <p14:creationId xmlns:p14="http://schemas.microsoft.com/office/powerpoint/2010/main" val="2629629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It Matter?</a:t>
            </a:r>
          </a:p>
        </p:txBody>
      </p:sp>
      <p:sp>
        <p:nvSpPr>
          <p:cNvPr id="3" name="Content Placeholder 2"/>
          <p:cNvSpPr>
            <a:spLocks noGrp="1"/>
          </p:cNvSpPr>
          <p:nvPr>
            <p:ph idx="1"/>
          </p:nvPr>
        </p:nvSpPr>
        <p:spPr/>
        <p:txBody>
          <a:bodyPr/>
          <a:lstStyle/>
          <a:p>
            <a:pPr marL="0" indent="0" algn="just">
              <a:buNone/>
            </a:pPr>
            <a:r>
              <a:rPr lang="en-US" dirty="0"/>
              <a:t>The validity and intellectual honesty of conducting and reporting analysis are critical, since the ramifications of published data, accurate or misleading, may have consequences for years to come.</a:t>
            </a:r>
          </a:p>
          <a:p>
            <a:pPr marL="0" indent="0">
              <a:buNone/>
            </a:pPr>
            <a:r>
              <a:rPr lang="en-US" dirty="0"/>
              <a:t>										</a:t>
            </a:r>
            <a:r>
              <a:rPr lang="en-US" sz="2000" dirty="0"/>
              <a:t>-Marco and Larkin, 2000, p. 692</a:t>
            </a:r>
          </a:p>
        </p:txBody>
      </p:sp>
    </p:spTree>
    <p:extLst>
      <p:ext uri="{BB962C8B-B14F-4D97-AF65-F5344CB8AC3E}">
        <p14:creationId xmlns:p14="http://schemas.microsoft.com/office/powerpoint/2010/main" val="149936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3853542" y="1600200"/>
            <a:ext cx="3276600" cy="5080000"/>
          </a:xfrm>
          <a:prstGeom prst="rect">
            <a:avLst/>
          </a:prstGeom>
        </p:spPr>
      </p:pic>
      <p:pic>
        <p:nvPicPr>
          <p:cNvPr id="9" name="Picture 8"/>
          <p:cNvPicPr>
            <a:picLocks noChangeAspect="1"/>
          </p:cNvPicPr>
          <p:nvPr/>
        </p:nvPicPr>
        <p:blipFill>
          <a:blip r:embed="rId3"/>
          <a:stretch>
            <a:fillRect/>
          </a:stretch>
        </p:blipFill>
        <p:spPr>
          <a:xfrm>
            <a:off x="0" y="1343136"/>
            <a:ext cx="9144000" cy="1349264"/>
          </a:xfrm>
          <a:prstGeom prst="rect">
            <a:avLst/>
          </a:prstGeom>
        </p:spPr>
      </p:pic>
      <p:pic>
        <p:nvPicPr>
          <p:cNvPr id="10" name="Picture 9"/>
          <p:cNvPicPr>
            <a:picLocks noChangeAspect="1"/>
          </p:cNvPicPr>
          <p:nvPr/>
        </p:nvPicPr>
        <p:blipFill>
          <a:blip r:embed="rId4"/>
          <a:stretch>
            <a:fillRect/>
          </a:stretch>
        </p:blipFill>
        <p:spPr>
          <a:xfrm>
            <a:off x="0" y="274638"/>
            <a:ext cx="9144000" cy="970950"/>
          </a:xfrm>
          <a:prstGeom prst="rect">
            <a:avLst/>
          </a:prstGeom>
        </p:spPr>
      </p:pic>
    </p:spTree>
    <p:extLst>
      <p:ext uri="{BB962C8B-B14F-4D97-AF65-F5344CB8AC3E}">
        <p14:creationId xmlns:p14="http://schemas.microsoft.com/office/powerpoint/2010/main" val="82582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3853542" y="1600200"/>
            <a:ext cx="3276600" cy="5080000"/>
          </a:xfrm>
          <a:prstGeom prst="rect">
            <a:avLst/>
          </a:prstGeom>
        </p:spPr>
      </p:pic>
      <p:pic>
        <p:nvPicPr>
          <p:cNvPr id="9" name="Picture 8"/>
          <p:cNvPicPr>
            <a:picLocks noChangeAspect="1"/>
          </p:cNvPicPr>
          <p:nvPr/>
        </p:nvPicPr>
        <p:blipFill>
          <a:blip r:embed="rId3"/>
          <a:stretch>
            <a:fillRect/>
          </a:stretch>
        </p:blipFill>
        <p:spPr>
          <a:xfrm>
            <a:off x="0" y="1165336"/>
            <a:ext cx="9144000" cy="1349264"/>
          </a:xfrm>
          <a:prstGeom prst="rect">
            <a:avLst/>
          </a:prstGeom>
        </p:spPr>
      </p:pic>
      <p:pic>
        <p:nvPicPr>
          <p:cNvPr id="10" name="Content Placeholder 9"/>
          <p:cNvPicPr>
            <a:picLocks noGrp="1" noChangeAspect="1"/>
          </p:cNvPicPr>
          <p:nvPr>
            <p:ph idx="1"/>
          </p:nvPr>
        </p:nvPicPr>
        <p:blipFill>
          <a:blip r:embed="rId4"/>
          <a:srcRect l="-90872" r="-90872"/>
          <a:stretch>
            <a:fillRect/>
          </a:stretch>
        </p:blipFill>
        <p:spPr>
          <a:xfrm>
            <a:off x="-2209800" y="1600200"/>
            <a:ext cx="8229600" cy="4525963"/>
          </a:xfrm>
          <a:prstGeom prst="rect">
            <a:avLst/>
          </a:prstGeom>
        </p:spPr>
      </p:pic>
      <p:pic>
        <p:nvPicPr>
          <p:cNvPr id="11" name="Picture 10"/>
          <p:cNvPicPr>
            <a:picLocks noChangeAspect="1"/>
          </p:cNvPicPr>
          <p:nvPr/>
        </p:nvPicPr>
        <p:blipFill>
          <a:blip r:embed="rId5"/>
          <a:stretch>
            <a:fillRect/>
          </a:stretch>
        </p:blipFill>
        <p:spPr>
          <a:xfrm>
            <a:off x="0" y="194386"/>
            <a:ext cx="9144000" cy="970950"/>
          </a:xfrm>
          <a:prstGeom prst="rect">
            <a:avLst/>
          </a:prstGeom>
        </p:spPr>
      </p:pic>
    </p:spTree>
    <p:extLst>
      <p:ext uri="{BB962C8B-B14F-4D97-AF65-F5344CB8AC3E}">
        <p14:creationId xmlns:p14="http://schemas.microsoft.com/office/powerpoint/2010/main" val="82582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3853542" y="1600200"/>
            <a:ext cx="3276600" cy="5080000"/>
          </a:xfrm>
          <a:prstGeom prst="rect">
            <a:avLst/>
          </a:prstGeom>
        </p:spPr>
      </p:pic>
      <p:pic>
        <p:nvPicPr>
          <p:cNvPr id="10" name="Content Placeholder 9"/>
          <p:cNvPicPr>
            <a:picLocks noGrp="1" noChangeAspect="1"/>
          </p:cNvPicPr>
          <p:nvPr>
            <p:ph idx="1"/>
          </p:nvPr>
        </p:nvPicPr>
        <p:blipFill>
          <a:blip r:embed="rId3"/>
          <a:srcRect l="-90872" r="-90872"/>
          <a:stretch>
            <a:fillRect/>
          </a:stretch>
        </p:blipFill>
        <p:spPr>
          <a:xfrm>
            <a:off x="-2209800" y="1600200"/>
            <a:ext cx="8229600" cy="4525963"/>
          </a:xfrm>
          <a:prstGeom prst="rect">
            <a:avLst/>
          </a:prstGeom>
        </p:spPr>
      </p:pic>
      <p:pic>
        <p:nvPicPr>
          <p:cNvPr id="9" name="Picture 8"/>
          <p:cNvPicPr>
            <a:picLocks noChangeAspect="1"/>
          </p:cNvPicPr>
          <p:nvPr/>
        </p:nvPicPr>
        <p:blipFill>
          <a:blip r:embed="rId4"/>
          <a:stretch>
            <a:fillRect/>
          </a:stretch>
        </p:blipFill>
        <p:spPr>
          <a:xfrm>
            <a:off x="0" y="987536"/>
            <a:ext cx="9144000" cy="1349264"/>
          </a:xfrm>
          <a:prstGeom prst="rect">
            <a:avLst/>
          </a:prstGeom>
        </p:spPr>
      </p:pic>
      <p:pic>
        <p:nvPicPr>
          <p:cNvPr id="7" name="Picture 6"/>
          <p:cNvPicPr>
            <a:picLocks noChangeAspect="1"/>
          </p:cNvPicPr>
          <p:nvPr/>
        </p:nvPicPr>
        <p:blipFill>
          <a:blip r:embed="rId5"/>
          <a:stretch>
            <a:fillRect/>
          </a:stretch>
        </p:blipFill>
        <p:spPr>
          <a:xfrm>
            <a:off x="0" y="16586"/>
            <a:ext cx="9144000" cy="970950"/>
          </a:xfrm>
          <a:prstGeom prst="rect">
            <a:avLst/>
          </a:prstGeom>
        </p:spPr>
      </p:pic>
      <p:pic>
        <p:nvPicPr>
          <p:cNvPr id="6" name="Picture 5"/>
          <p:cNvPicPr>
            <a:picLocks noChangeAspect="1"/>
          </p:cNvPicPr>
          <p:nvPr/>
        </p:nvPicPr>
        <p:blipFill>
          <a:blip r:embed="rId6"/>
          <a:stretch>
            <a:fillRect/>
          </a:stretch>
        </p:blipFill>
        <p:spPr>
          <a:xfrm rot="5400000">
            <a:off x="4934289" y="2470492"/>
            <a:ext cx="6405564" cy="2013858"/>
          </a:xfrm>
          <a:prstGeom prst="rect">
            <a:avLst/>
          </a:prstGeom>
        </p:spPr>
      </p:pic>
    </p:spTree>
    <p:extLst>
      <p:ext uri="{BB962C8B-B14F-4D97-AF65-F5344CB8AC3E}">
        <p14:creationId xmlns:p14="http://schemas.microsoft.com/office/powerpoint/2010/main" val="158273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3853542" y="1600200"/>
            <a:ext cx="3276600" cy="5080000"/>
          </a:xfrm>
          <a:prstGeom prst="rect">
            <a:avLst/>
          </a:prstGeom>
        </p:spPr>
      </p:pic>
      <p:pic>
        <p:nvPicPr>
          <p:cNvPr id="10" name="Content Placeholder 9"/>
          <p:cNvPicPr>
            <a:picLocks noGrp="1" noChangeAspect="1"/>
          </p:cNvPicPr>
          <p:nvPr>
            <p:ph idx="1"/>
          </p:nvPr>
        </p:nvPicPr>
        <p:blipFill>
          <a:blip r:embed="rId3"/>
          <a:srcRect l="-90872" r="-90872"/>
          <a:stretch>
            <a:fillRect/>
          </a:stretch>
        </p:blipFill>
        <p:spPr>
          <a:xfrm>
            <a:off x="-2209800" y="1600200"/>
            <a:ext cx="8229600" cy="4525963"/>
          </a:xfrm>
          <a:prstGeom prst="rect">
            <a:avLst/>
          </a:prstGeom>
        </p:spPr>
      </p:pic>
      <p:pic>
        <p:nvPicPr>
          <p:cNvPr id="9" name="Picture 8"/>
          <p:cNvPicPr>
            <a:picLocks noChangeAspect="1"/>
          </p:cNvPicPr>
          <p:nvPr/>
        </p:nvPicPr>
        <p:blipFill>
          <a:blip r:embed="rId4"/>
          <a:stretch>
            <a:fillRect/>
          </a:stretch>
        </p:blipFill>
        <p:spPr>
          <a:xfrm>
            <a:off x="0" y="250936"/>
            <a:ext cx="9144000" cy="1349264"/>
          </a:xfrm>
          <a:prstGeom prst="rect">
            <a:avLst/>
          </a:prstGeom>
        </p:spPr>
      </p:pic>
      <p:pic>
        <p:nvPicPr>
          <p:cNvPr id="6" name="Picture 5"/>
          <p:cNvPicPr>
            <a:picLocks noChangeAspect="1"/>
          </p:cNvPicPr>
          <p:nvPr/>
        </p:nvPicPr>
        <p:blipFill>
          <a:blip r:embed="rId5"/>
          <a:stretch>
            <a:fillRect/>
          </a:stretch>
        </p:blipFill>
        <p:spPr>
          <a:xfrm rot="5400000">
            <a:off x="4934289" y="2470492"/>
            <a:ext cx="6405564" cy="2013858"/>
          </a:xfrm>
          <a:prstGeom prst="rect">
            <a:avLst/>
          </a:prstGeom>
        </p:spPr>
      </p:pic>
      <p:pic>
        <p:nvPicPr>
          <p:cNvPr id="7" name="Content Placeholder 6"/>
          <p:cNvPicPr>
            <a:picLocks noChangeAspect="1"/>
          </p:cNvPicPr>
          <p:nvPr/>
        </p:nvPicPr>
        <p:blipFill>
          <a:blip r:embed="rId6"/>
          <a:srcRect t="7000" b="7000"/>
          <a:stretch>
            <a:fillRect/>
          </a:stretch>
        </p:blipFill>
        <p:spPr>
          <a:xfrm>
            <a:off x="2158092" y="1600200"/>
            <a:ext cx="3390900" cy="4897438"/>
          </a:xfrm>
          <a:prstGeom prst="rect">
            <a:avLst/>
          </a:prstGeom>
        </p:spPr>
      </p:pic>
    </p:spTree>
    <p:extLst>
      <p:ext uri="{BB962C8B-B14F-4D97-AF65-F5344CB8AC3E}">
        <p14:creationId xmlns:p14="http://schemas.microsoft.com/office/powerpoint/2010/main" val="397668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3853542" y="1600200"/>
            <a:ext cx="3276600" cy="5080000"/>
          </a:xfrm>
          <a:prstGeom prst="rect">
            <a:avLst/>
          </a:prstGeom>
        </p:spPr>
      </p:pic>
      <p:pic>
        <p:nvPicPr>
          <p:cNvPr id="10" name="Content Placeholder 9"/>
          <p:cNvPicPr>
            <a:picLocks noGrp="1" noChangeAspect="1"/>
          </p:cNvPicPr>
          <p:nvPr>
            <p:ph idx="1"/>
          </p:nvPr>
        </p:nvPicPr>
        <p:blipFill>
          <a:blip r:embed="rId3"/>
          <a:srcRect l="-90872" r="-90872"/>
          <a:stretch>
            <a:fillRect/>
          </a:stretch>
        </p:blipFill>
        <p:spPr>
          <a:xfrm>
            <a:off x="-2209800" y="1600200"/>
            <a:ext cx="8229600" cy="4525963"/>
          </a:xfrm>
          <a:prstGeom prst="rect">
            <a:avLst/>
          </a:prstGeom>
        </p:spPr>
      </p:pic>
      <p:pic>
        <p:nvPicPr>
          <p:cNvPr id="9" name="Picture 8"/>
          <p:cNvPicPr>
            <a:picLocks noChangeAspect="1"/>
          </p:cNvPicPr>
          <p:nvPr/>
        </p:nvPicPr>
        <p:blipFill>
          <a:blip r:embed="rId4"/>
          <a:stretch>
            <a:fillRect/>
          </a:stretch>
        </p:blipFill>
        <p:spPr>
          <a:xfrm>
            <a:off x="0" y="250936"/>
            <a:ext cx="9144000" cy="1349264"/>
          </a:xfrm>
          <a:prstGeom prst="rect">
            <a:avLst/>
          </a:prstGeom>
        </p:spPr>
      </p:pic>
      <p:pic>
        <p:nvPicPr>
          <p:cNvPr id="6" name="Picture 5"/>
          <p:cNvPicPr>
            <a:picLocks noChangeAspect="1"/>
          </p:cNvPicPr>
          <p:nvPr/>
        </p:nvPicPr>
        <p:blipFill>
          <a:blip r:embed="rId5"/>
          <a:stretch>
            <a:fillRect/>
          </a:stretch>
        </p:blipFill>
        <p:spPr>
          <a:xfrm rot="5400000">
            <a:off x="4934289" y="2470492"/>
            <a:ext cx="6405564" cy="2013858"/>
          </a:xfrm>
          <a:prstGeom prst="rect">
            <a:avLst/>
          </a:prstGeom>
        </p:spPr>
      </p:pic>
      <p:pic>
        <p:nvPicPr>
          <p:cNvPr id="7" name="Content Placeholder 6"/>
          <p:cNvPicPr>
            <a:picLocks noChangeAspect="1"/>
          </p:cNvPicPr>
          <p:nvPr/>
        </p:nvPicPr>
        <p:blipFill>
          <a:blip r:embed="rId6"/>
          <a:srcRect t="7000" b="7000"/>
          <a:stretch>
            <a:fillRect/>
          </a:stretch>
        </p:blipFill>
        <p:spPr>
          <a:xfrm>
            <a:off x="2158092" y="1600200"/>
            <a:ext cx="3390900" cy="4897438"/>
          </a:xfrm>
          <a:prstGeom prst="rect">
            <a:avLst/>
          </a:prstGeom>
        </p:spPr>
      </p:pic>
      <p:pic>
        <p:nvPicPr>
          <p:cNvPr id="8" name="Picture 7"/>
          <p:cNvPicPr>
            <a:picLocks noChangeAspect="1"/>
          </p:cNvPicPr>
          <p:nvPr/>
        </p:nvPicPr>
        <p:blipFill>
          <a:blip r:embed="rId7"/>
          <a:stretch>
            <a:fillRect/>
          </a:stretch>
        </p:blipFill>
        <p:spPr>
          <a:xfrm>
            <a:off x="0" y="1909193"/>
            <a:ext cx="9144000" cy="4097907"/>
          </a:xfrm>
          <a:prstGeom prst="rect">
            <a:avLst/>
          </a:prstGeom>
        </p:spPr>
      </p:pic>
    </p:spTree>
    <p:extLst>
      <p:ext uri="{BB962C8B-B14F-4D97-AF65-F5344CB8AC3E}">
        <p14:creationId xmlns:p14="http://schemas.microsoft.com/office/powerpoint/2010/main" val="125710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Basic Concerns Lodged</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Actuarial Risk Assessment Instruments (ARAI) don’t do what they are supposed to do</a:t>
            </a:r>
          </a:p>
          <a:p>
            <a:pPr marL="0" indent="0">
              <a:buNone/>
            </a:pPr>
            <a:r>
              <a:rPr lang="en-US" dirty="0"/>
              <a:t>			Cooke &amp; Hart</a:t>
            </a:r>
          </a:p>
          <a:p>
            <a:pPr marL="0" indent="0">
              <a:buNone/>
            </a:pPr>
            <a:r>
              <a:rPr lang="en-US" dirty="0"/>
              <a:t>			Starr</a:t>
            </a:r>
          </a:p>
          <a:p>
            <a:pPr marL="0" indent="0">
              <a:buNone/>
            </a:pPr>
            <a:r>
              <a:rPr lang="en-US" dirty="0"/>
              <a:t>			Harcourt (lesser extent)</a:t>
            </a:r>
          </a:p>
          <a:p>
            <a:pPr marL="0" indent="0">
              <a:buNone/>
            </a:pPr>
            <a:r>
              <a:rPr lang="en-US" dirty="0"/>
              <a:t>ARAIs do what they are supposed to do but they are biased</a:t>
            </a:r>
          </a:p>
          <a:p>
            <a:pPr marL="0" indent="0">
              <a:buNone/>
            </a:pPr>
            <a:r>
              <a:rPr lang="en-US" dirty="0"/>
              <a:t>			Holder</a:t>
            </a:r>
          </a:p>
          <a:p>
            <a:pPr marL="0" indent="0">
              <a:buNone/>
            </a:pPr>
            <a:r>
              <a:rPr lang="en-US" dirty="0"/>
              <a:t>			Starr</a:t>
            </a:r>
          </a:p>
          <a:p>
            <a:pPr marL="0" indent="0">
              <a:buNone/>
            </a:pPr>
            <a:r>
              <a:rPr lang="en-US" dirty="0"/>
              <a:t>			ProPublica</a:t>
            </a:r>
          </a:p>
          <a:p>
            <a:pPr marL="0" indent="0">
              <a:buNone/>
            </a:pPr>
            <a:r>
              <a:rPr lang="en-US" dirty="0"/>
              <a:t>			O’Neil</a:t>
            </a:r>
          </a:p>
          <a:p>
            <a:pPr marL="0" indent="0">
              <a:buNone/>
            </a:pPr>
            <a:endParaRPr lang="en-US" dirty="0"/>
          </a:p>
        </p:txBody>
      </p:sp>
    </p:spTree>
    <p:extLst>
      <p:ext uri="{BB962C8B-B14F-4D97-AF65-F5344CB8AC3E}">
        <p14:creationId xmlns:p14="http://schemas.microsoft.com/office/powerpoint/2010/main" val="227008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TotalTime>
  <Words>492</Words>
  <Application>Microsoft Office PowerPoint</Application>
  <PresentationFormat>On-screen Show (4:3)</PresentationFormat>
  <Paragraphs>83</Paragraphs>
  <Slides>35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Attacking Actuarial Risk Assessment Instruments—Precision and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Basic Concerns Lodged</vt:lpstr>
      <vt:lpstr>But…</vt:lpstr>
      <vt:lpstr>How Science Takes Stock</vt:lpstr>
      <vt:lpstr>The Wildly Imprecise Argument</vt:lpstr>
      <vt:lpstr>Wildly (Im)Precise</vt:lpstr>
      <vt:lpstr>Kind of (Im)Precise</vt:lpstr>
      <vt:lpstr>Wildly Precise</vt:lpstr>
      <vt:lpstr>Wildly Precise2</vt:lpstr>
      <vt:lpstr>If You Want Someone More Qualified</vt:lpstr>
      <vt:lpstr>The Bias Argument</vt:lpstr>
      <vt:lpstr>The Bias Argument</vt:lpstr>
      <vt:lpstr>The Bias Argument</vt:lpstr>
      <vt:lpstr>How To Test For Testing Bias</vt:lpstr>
      <vt:lpstr>Failure Rates By PCRA Category &amp; Race</vt:lpstr>
      <vt:lpstr>Mean PCRA Scores By Race</vt:lpstr>
      <vt:lpstr>Predicted Probabilities by PCRA Score</vt:lpstr>
      <vt:lpstr>Actual Re-arrest Rates by PCRA Score and Race</vt:lpstr>
      <vt:lpstr>Predicted Probabilities by PCRA Score &amp; Gender</vt:lpstr>
      <vt:lpstr>Actual Re-Arrest Rates by PCRA Category &amp; Gender</vt:lpstr>
      <vt:lpstr>Predicted Probabilities &amp; Actual Re-arrest Rates by PCRA Score &amp; Ethnicity</vt:lpstr>
      <vt:lpstr>Predicted Probability of Recidivism by LSI-R Score &amp; Race</vt:lpstr>
      <vt:lpstr>Actual Recidivism Rates by LSI-R Category &amp; Race</vt:lpstr>
      <vt:lpstr>Predicted Probability of Re-arrest By COMPAS Decile Score &amp; Race</vt:lpstr>
      <vt:lpstr>Predicted Probability of Re-arrest for Violent Offense by COMPAS Decile Score &amp; Race</vt:lpstr>
      <vt:lpstr>Actual Re-arrest Rate by COMPAS Risk Category &amp; Race</vt:lpstr>
      <vt:lpstr>Overall</vt:lpstr>
      <vt:lpstr>Why Does It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Lowenkamp</dc:creator>
  <cp:lastModifiedBy>MINDYSPRING</cp:lastModifiedBy>
  <cp:revision>23</cp:revision>
  <dcterms:created xsi:type="dcterms:W3CDTF">2016-09-12T22:42:20Z</dcterms:created>
  <dcterms:modified xsi:type="dcterms:W3CDTF">2016-09-14T18:31:48Z</dcterms:modified>
</cp:coreProperties>
</file>